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8" r:id="rId9"/>
    <p:sldId id="265" r:id="rId10"/>
    <p:sldId id="266" r:id="rId11"/>
    <p:sldId id="267" r:id="rId12"/>
    <p:sldId id="269" r:id="rId13"/>
  </p:sldIdLst>
  <p:sldSz cx="14630400" cy="8229600"/>
  <p:notesSz cx="8229600" cy="14630400"/>
  <p:embeddedFontLst>
    <p:embeddedFont>
      <p:font typeface="Anton" pitchFamily="2" charset="0"/>
      <p:regular r:id="rId15"/>
    </p:embeddedFont>
    <p:embeddedFont>
      <p:font typeface="Fira Sans" panose="020B0503050000020004" pitchFamily="3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95AF"/>
    <a:srgbClr val="1F1F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180"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Training Data</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FA95AF"/>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3"/>
                <c:pt idx="0">
                  <c:v>Multiple Linear Regression</c:v>
                </c:pt>
                <c:pt idx="1">
                  <c:v>Stepwise Regression Model</c:v>
                </c:pt>
                <c:pt idx="2">
                  <c:v>Regression Tree</c:v>
                </c:pt>
              </c:strCache>
              <c:extLst/>
            </c:strRef>
          </c:cat>
          <c:val>
            <c:numRef>
              <c:f>Sheet1!$B$2:$B$5</c:f>
              <c:numCache>
                <c:formatCode>General</c:formatCode>
                <c:ptCount val="3"/>
                <c:pt idx="0">
                  <c:v>0.41120000000000001</c:v>
                </c:pt>
                <c:pt idx="1">
                  <c:v>0.41139999999999999</c:v>
                </c:pt>
                <c:pt idx="2">
                  <c:v>0.41499999999999998</c:v>
                </c:pt>
              </c:numCache>
              <c:extLst/>
            </c:numRef>
          </c:val>
          <c:extLst>
            <c:ext xmlns:c16="http://schemas.microsoft.com/office/drawing/2014/chart" uri="{C3380CC4-5D6E-409C-BE32-E72D297353CC}">
              <c16:uniqueId val="{00000000-E6C4-4B3F-88CA-BFD5BBB37CD5}"/>
            </c:ext>
          </c:extLst>
        </c:ser>
        <c:ser>
          <c:idx val="1"/>
          <c:order val="1"/>
          <c:tx>
            <c:strRef>
              <c:f>Sheet1!$C$1</c:f>
              <c:strCache>
                <c:ptCount val="1"/>
                <c:pt idx="0">
                  <c:v>Validation Data</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FA95AF"/>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3"/>
                <c:pt idx="0">
                  <c:v>Multiple Linear Regression</c:v>
                </c:pt>
                <c:pt idx="1">
                  <c:v>Stepwise Regression Model</c:v>
                </c:pt>
                <c:pt idx="2">
                  <c:v>Regression Tree</c:v>
                </c:pt>
              </c:strCache>
              <c:extLst/>
            </c:strRef>
          </c:cat>
          <c:val>
            <c:numRef>
              <c:f>Sheet1!$C$2:$C$5</c:f>
              <c:numCache>
                <c:formatCode>General</c:formatCode>
                <c:ptCount val="3"/>
                <c:pt idx="0">
                  <c:v>0.4234</c:v>
                </c:pt>
                <c:pt idx="1">
                  <c:v>0.4234</c:v>
                </c:pt>
                <c:pt idx="2">
                  <c:v>0.44900000000000001</c:v>
                </c:pt>
              </c:numCache>
              <c:extLst/>
            </c:numRef>
          </c:val>
          <c:extLst>
            <c:ext xmlns:c16="http://schemas.microsoft.com/office/drawing/2014/chart" uri="{C3380CC4-5D6E-409C-BE32-E72D297353CC}">
              <c16:uniqueId val="{00000001-E6C4-4B3F-88CA-BFD5BBB37CD5}"/>
            </c:ext>
          </c:extLst>
        </c:ser>
        <c:dLbls>
          <c:dLblPos val="outEnd"/>
          <c:showLegendKey val="0"/>
          <c:showVal val="1"/>
          <c:showCatName val="0"/>
          <c:showSerName val="0"/>
          <c:showPercent val="0"/>
          <c:showBubbleSize val="0"/>
        </c:dLbls>
        <c:gapWidth val="219"/>
        <c:axId val="946942960"/>
        <c:axId val="946938640"/>
        <c:extLst>
          <c:ext xmlns:c15="http://schemas.microsoft.com/office/drawing/2012/chart" uri="{02D57815-91ED-43cb-92C2-25804820EDAC}">
            <c15:filteredBarSeries>
              <c15:ser>
                <c:idx val="2"/>
                <c:order val="2"/>
                <c:tx>
                  <c:strRef>
                    <c:extLst>
                      <c:ext uri="{02D57815-91ED-43cb-92C2-25804820EDAC}">
                        <c15:formulaRef>
                          <c15:sqref>Sheet1!$D$1</c15:sqref>
                        </c15:formulaRef>
                      </c:ext>
                    </c:extLst>
                    <c:strCache>
                      <c:ptCount val="1"/>
                      <c:pt idx="0">
                        <c:v>Column1</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Sheet1!$A$2:$A$5</c15:sqref>
                        </c15:formulaRef>
                      </c:ext>
                    </c:extLst>
                    <c:strCache>
                      <c:ptCount val="3"/>
                      <c:pt idx="0">
                        <c:v>Multiple Linear Regression</c:v>
                      </c:pt>
                      <c:pt idx="1">
                        <c:v>Stepwise Regression Model</c:v>
                      </c:pt>
                      <c:pt idx="2">
                        <c:v>Regression Tree</c:v>
                      </c:pt>
                    </c:strCache>
                  </c:strRef>
                </c:cat>
                <c:val>
                  <c:numRef>
                    <c:extLst>
                      <c:ext uri="{02D57815-91ED-43cb-92C2-25804820EDAC}">
                        <c15:formulaRef>
                          <c15:sqref>Sheet1!$D$2:$D$5</c15:sqref>
                        </c15:formulaRef>
                      </c:ext>
                    </c:extLst>
                    <c:numCache>
                      <c:formatCode>General</c:formatCode>
                      <c:ptCount val="3"/>
                    </c:numCache>
                  </c:numRef>
                </c:val>
                <c:extLst>
                  <c:ext xmlns:c16="http://schemas.microsoft.com/office/drawing/2014/chart" uri="{C3380CC4-5D6E-409C-BE32-E72D297353CC}">
                    <c16:uniqueId val="{00000002-E6C4-4B3F-88CA-BFD5BBB37CD5}"/>
                  </c:ext>
                </c:extLst>
              </c15:ser>
            </c15:filteredBarSeries>
          </c:ext>
        </c:extLst>
      </c:barChart>
      <c:catAx>
        <c:axId val="946942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46938640"/>
        <c:crosses val="autoZero"/>
        <c:auto val="1"/>
        <c:lblAlgn val="ctr"/>
        <c:lblOffset val="100"/>
        <c:noMultiLvlLbl val="0"/>
      </c:catAx>
      <c:valAx>
        <c:axId val="9469386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4694296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259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25227-D462-6C70-2523-C4DD876784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1F952E-B940-2496-8DD3-02FB93D2EE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1A6BE9-979D-6C68-D0B3-26E37053204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3BBCF5D-4097-CA04-FD85-88361D971110}"/>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806547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txBody>
          <a:bodyPr/>
          <a:lstStyle/>
          <a:p>
            <a:endParaRPr lang="en-US"/>
          </a:p>
        </p:txBody>
      </p:sp>
      <p:sp>
        <p:nvSpPr>
          <p:cNvPr id="3" name="Shape 1"/>
          <p:cNvSpPr/>
          <p:nvPr/>
        </p:nvSpPr>
        <p:spPr>
          <a:xfrm>
            <a:off x="0" y="0"/>
            <a:ext cx="14630400" cy="8229600"/>
          </a:xfrm>
          <a:prstGeom prst="rect">
            <a:avLst/>
          </a:prstGeom>
          <a:solidFill>
            <a:srgbClr val="1F1F1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054429"/>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A95AF"/>
                </a:solidFill>
                <a:latin typeface="Anton" pitchFamily="34" charset="0"/>
                <a:ea typeface="Anton" pitchFamily="34" charset="-122"/>
                <a:cs typeface="Anton" pitchFamily="34" charset="-120"/>
              </a:rPr>
              <a:t>San Francisco Real Estate Valuation</a:t>
            </a:r>
            <a:endParaRPr lang="en-US" sz="4450" dirty="0"/>
          </a:p>
        </p:txBody>
      </p:sp>
      <p:sp>
        <p:nvSpPr>
          <p:cNvPr id="4" name="Text 1"/>
          <p:cNvSpPr/>
          <p:nvPr/>
        </p:nvSpPr>
        <p:spPr>
          <a:xfrm>
            <a:off x="6280190" y="4812149"/>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Naresh Kumar Mallela</a:t>
            </a:r>
            <a:endParaRPr lang="en-US" sz="1750" dirty="0"/>
          </a:p>
        </p:txBody>
      </p:sp>
      <p:sp>
        <p:nvSpPr>
          <p:cNvPr id="5" name="Rectangle 4">
            <a:extLst>
              <a:ext uri="{FF2B5EF4-FFF2-40B4-BE49-F238E27FC236}">
                <a16:creationId xmlns:a16="http://schemas.microsoft.com/office/drawing/2014/main" id="{E9A5DAD6-EA00-5B2B-D136-2EC87BE608A7}"/>
              </a:ext>
            </a:extLst>
          </p:cNvPr>
          <p:cNvSpPr/>
          <p:nvPr/>
        </p:nvSpPr>
        <p:spPr>
          <a:xfrm>
            <a:off x="12832773" y="7772400"/>
            <a:ext cx="1797627" cy="362903"/>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8229600"/>
          </a:xfrm>
          <a:prstGeom prst="rect">
            <a:avLst/>
          </a:prstGeom>
        </p:spPr>
      </p:pic>
      <p:sp>
        <p:nvSpPr>
          <p:cNvPr id="3" name="Text 0"/>
          <p:cNvSpPr/>
          <p:nvPr/>
        </p:nvSpPr>
        <p:spPr>
          <a:xfrm>
            <a:off x="9937790" y="868442"/>
            <a:ext cx="3898821" cy="1133951"/>
          </a:xfrm>
          <a:prstGeom prst="rect">
            <a:avLst/>
          </a:prstGeom>
          <a:noFill/>
          <a:ln/>
        </p:spPr>
        <p:txBody>
          <a:bodyPr wrap="square" lIns="0" tIns="0" rIns="0" bIns="0" rtlCol="0" anchor="t"/>
          <a:lstStyle/>
          <a:p>
            <a:pPr marL="0" indent="0" algn="l">
              <a:lnSpc>
                <a:spcPts val="4450"/>
              </a:lnSpc>
              <a:buNone/>
            </a:pPr>
            <a:r>
              <a:rPr lang="en-US" sz="3550" dirty="0">
                <a:solidFill>
                  <a:srgbClr val="FA95AF"/>
                </a:solidFill>
                <a:latin typeface="Anton" pitchFamily="34" charset="0"/>
                <a:ea typeface="Anton" pitchFamily="34" charset="-122"/>
                <a:cs typeface="Anton" pitchFamily="34" charset="-120"/>
              </a:rPr>
              <a:t>Price Benefit Analysis</a:t>
            </a:r>
            <a:endParaRPr lang="en-US" sz="3550" dirty="0"/>
          </a:p>
        </p:txBody>
      </p:sp>
      <p:sp>
        <p:nvSpPr>
          <p:cNvPr id="4" name="Shape 1"/>
          <p:cNvSpPr/>
          <p:nvPr/>
        </p:nvSpPr>
        <p:spPr>
          <a:xfrm>
            <a:off x="9937790" y="2274570"/>
            <a:ext cx="3898821" cy="3431143"/>
          </a:xfrm>
          <a:prstGeom prst="roundRect">
            <a:avLst>
              <a:gd name="adj" fmla="val 793"/>
            </a:avLst>
          </a:prstGeom>
          <a:solidFill>
            <a:srgbClr val="490315"/>
          </a:solidFill>
          <a:ln/>
        </p:spPr>
        <p:txBody>
          <a:bodyPr/>
          <a:lstStyle/>
          <a:p>
            <a:endParaRPr lang="en-US"/>
          </a:p>
        </p:txBody>
      </p:sp>
      <p:pic>
        <p:nvPicPr>
          <p:cNvPr id="5" name="Image 1" descr="preencoded.png"/>
          <p:cNvPicPr>
            <a:picLocks noChangeAspect="1"/>
          </p:cNvPicPr>
          <p:nvPr/>
        </p:nvPicPr>
        <p:blipFill>
          <a:blip r:embed="rId4"/>
          <a:stretch>
            <a:fillRect/>
          </a:stretch>
        </p:blipFill>
        <p:spPr>
          <a:xfrm>
            <a:off x="10119241" y="2539127"/>
            <a:ext cx="283488" cy="226814"/>
          </a:xfrm>
          <a:prstGeom prst="rect">
            <a:avLst/>
          </a:prstGeom>
        </p:spPr>
      </p:pic>
      <p:sp>
        <p:nvSpPr>
          <p:cNvPr id="6" name="Text 2"/>
          <p:cNvSpPr/>
          <p:nvPr/>
        </p:nvSpPr>
        <p:spPr>
          <a:xfrm>
            <a:off x="10584180" y="2501384"/>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FFFFFF"/>
                </a:solidFill>
                <a:latin typeface="Anton" pitchFamily="34" charset="0"/>
                <a:ea typeface="Anton" pitchFamily="34" charset="-122"/>
                <a:cs typeface="Anton" pitchFamily="34" charset="-120"/>
              </a:rPr>
              <a:t>Price Deviation Formula</a:t>
            </a:r>
            <a:endParaRPr lang="en-US" sz="1750" dirty="0"/>
          </a:p>
        </p:txBody>
      </p:sp>
      <p:sp>
        <p:nvSpPr>
          <p:cNvPr id="7" name="Text 3"/>
          <p:cNvSpPr/>
          <p:nvPr/>
        </p:nvSpPr>
        <p:spPr>
          <a:xfrm>
            <a:off x="10584180" y="2966323"/>
            <a:ext cx="3070979" cy="580549"/>
          </a:xfrm>
          <a:prstGeom prst="rect">
            <a:avLst/>
          </a:prstGeom>
          <a:noFill/>
          <a:ln/>
        </p:spPr>
        <p:txBody>
          <a:bodyPr wrap="square" lIns="0" tIns="0" rIns="0" bIns="0" rtlCol="0" anchor="t"/>
          <a:lstStyle/>
          <a:p>
            <a:pPr marL="0" indent="0" algn="l">
              <a:lnSpc>
                <a:spcPts val="2250"/>
              </a:lnSpc>
              <a:buNone/>
            </a:pPr>
            <a:r>
              <a:rPr lang="en-US" sz="1400" b="1" dirty="0">
                <a:solidFill>
                  <a:srgbClr val="FFFFFF"/>
                </a:solidFill>
                <a:latin typeface="Fira Sans" pitchFamily="34" charset="0"/>
                <a:ea typeface="Fira Sans" pitchFamily="34" charset="-122"/>
                <a:cs typeface="Fira Sans" pitchFamily="34" charset="-120"/>
              </a:rPr>
              <a:t>Price Deviation = Predicted Price – Actual Price</a:t>
            </a:r>
            <a:endParaRPr lang="en-US" sz="1400" dirty="0"/>
          </a:p>
        </p:txBody>
      </p:sp>
      <p:sp>
        <p:nvSpPr>
          <p:cNvPr id="8" name="Text 4"/>
          <p:cNvSpPr/>
          <p:nvPr/>
        </p:nvSpPr>
        <p:spPr>
          <a:xfrm>
            <a:off x="10584180" y="3710107"/>
            <a:ext cx="3070979" cy="1741646"/>
          </a:xfrm>
          <a:prstGeom prst="rect">
            <a:avLst/>
          </a:prstGeom>
          <a:noFill/>
          <a:ln/>
        </p:spPr>
        <p:txBody>
          <a:bodyPr wrap="square" lIns="0" tIns="0" rIns="0" bIns="0" rtlCol="0" anchor="t"/>
          <a:lstStyle/>
          <a:p>
            <a:pPr marL="0" indent="0" algn="l">
              <a:lnSpc>
                <a:spcPts val="2250"/>
              </a:lnSpc>
              <a:buNone/>
            </a:pPr>
            <a:r>
              <a:rPr lang="en-US" sz="1400" dirty="0">
                <a:solidFill>
                  <a:srgbClr val="FFFFFF"/>
                </a:solidFill>
                <a:latin typeface="Fira Sans" pitchFamily="34" charset="0"/>
                <a:ea typeface="Fira Sans" pitchFamily="34" charset="-122"/>
                <a:cs typeface="Fira Sans" pitchFamily="34" charset="-120"/>
              </a:rPr>
              <a:t>This metric represents the estimated benefit that can be derived from each investment opportunity. Properties with positive deviation are undervalued relative to their predicted market value.</a:t>
            </a:r>
            <a:endParaRPr lang="en-US" sz="1400" dirty="0"/>
          </a:p>
        </p:txBody>
      </p:sp>
      <p:sp>
        <p:nvSpPr>
          <p:cNvPr id="9" name="Text 5"/>
          <p:cNvSpPr/>
          <p:nvPr/>
        </p:nvSpPr>
        <p:spPr>
          <a:xfrm>
            <a:off x="9937790" y="5909786"/>
            <a:ext cx="3898821" cy="1451372"/>
          </a:xfrm>
          <a:prstGeom prst="rect">
            <a:avLst/>
          </a:prstGeom>
          <a:noFill/>
          <a:ln/>
        </p:spPr>
        <p:txBody>
          <a:bodyPr wrap="square" lIns="0" tIns="0" rIns="0" bIns="0" rtlCol="0" anchor="t"/>
          <a:lstStyle/>
          <a:p>
            <a:pPr marL="0" indent="0" algn="l">
              <a:lnSpc>
                <a:spcPts val="2250"/>
              </a:lnSpc>
              <a:buNone/>
            </a:pPr>
            <a:r>
              <a:rPr lang="en-US" sz="1400" dirty="0">
                <a:solidFill>
                  <a:srgbClr val="E0D6DE"/>
                </a:solidFill>
                <a:latin typeface="Fira Sans" pitchFamily="34" charset="0"/>
                <a:ea typeface="Fira Sans" pitchFamily="34" charset="-122"/>
                <a:cs typeface="Fira Sans" pitchFamily="34" charset="-120"/>
              </a:rPr>
              <a:t>By visualizing price benefit against actual price, investors can quickly identify the most attractive opportunities where market value exceeds listing price—the foundation for Milton's three-property investment strategy.</a:t>
            </a:r>
            <a:endParaRPr lang="en-US" sz="1400" dirty="0"/>
          </a:p>
        </p:txBody>
      </p:sp>
      <p:sp>
        <p:nvSpPr>
          <p:cNvPr id="10" name="Rectangle 9">
            <a:extLst>
              <a:ext uri="{FF2B5EF4-FFF2-40B4-BE49-F238E27FC236}">
                <a16:creationId xmlns:a16="http://schemas.microsoft.com/office/drawing/2014/main" id="{9A955AEE-D5FC-2911-7235-9FFC1A2B13FF}"/>
              </a:ext>
            </a:extLst>
          </p:cNvPr>
          <p:cNvSpPr/>
          <p:nvPr/>
        </p:nvSpPr>
        <p:spPr>
          <a:xfrm>
            <a:off x="12832773" y="7772400"/>
            <a:ext cx="1797627" cy="362903"/>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100733"/>
            <a:ext cx="7724894" cy="460772"/>
          </a:xfrm>
          <a:prstGeom prst="rect">
            <a:avLst/>
          </a:prstGeom>
          <a:noFill/>
          <a:ln/>
        </p:spPr>
        <p:txBody>
          <a:bodyPr wrap="none" lIns="0" tIns="0" rIns="0" bIns="0" rtlCol="0" anchor="t"/>
          <a:lstStyle/>
          <a:p>
            <a:pPr marL="0" indent="0" algn="l">
              <a:lnSpc>
                <a:spcPts val="3600"/>
              </a:lnSpc>
              <a:buNone/>
            </a:pPr>
            <a:r>
              <a:rPr lang="en-US" sz="2900" dirty="0">
                <a:solidFill>
                  <a:srgbClr val="FA95AF"/>
                </a:solidFill>
                <a:latin typeface="Anton" pitchFamily="34" charset="0"/>
                <a:ea typeface="Anton" pitchFamily="34" charset="-122"/>
                <a:cs typeface="Anton" pitchFamily="34" charset="-120"/>
              </a:rPr>
              <a:t>Top 10 Houses Combination based on Price Deviation</a:t>
            </a:r>
            <a:endParaRPr lang="en-US" sz="2900" dirty="0"/>
          </a:p>
        </p:txBody>
      </p:sp>
      <p:sp>
        <p:nvSpPr>
          <p:cNvPr id="3" name="Shape 1"/>
          <p:cNvSpPr/>
          <p:nvPr/>
        </p:nvSpPr>
        <p:spPr>
          <a:xfrm>
            <a:off x="793790" y="1727359"/>
            <a:ext cx="8016835" cy="5383054"/>
          </a:xfrm>
          <a:prstGeom prst="roundRect">
            <a:avLst>
              <a:gd name="adj" fmla="val 411"/>
            </a:avLst>
          </a:prstGeom>
          <a:noFill/>
          <a:ln w="7620">
            <a:solidFill>
              <a:srgbClr val="FFFFFF">
                <a:alpha val="24000"/>
              </a:srgbClr>
            </a:solidFill>
            <a:prstDash val="solid"/>
          </a:ln>
        </p:spPr>
        <p:txBody>
          <a:bodyPr/>
          <a:lstStyle/>
          <a:p>
            <a:endParaRPr lang="en-US"/>
          </a:p>
        </p:txBody>
      </p:sp>
      <p:sp>
        <p:nvSpPr>
          <p:cNvPr id="4" name="Shape 2"/>
          <p:cNvSpPr/>
          <p:nvPr/>
        </p:nvSpPr>
        <p:spPr>
          <a:xfrm>
            <a:off x="801410" y="1734979"/>
            <a:ext cx="8003143" cy="663416"/>
          </a:xfrm>
          <a:prstGeom prst="rect">
            <a:avLst/>
          </a:prstGeom>
          <a:solidFill>
            <a:srgbClr val="FFFFFF">
              <a:alpha val="4000"/>
            </a:srgbClr>
          </a:solidFill>
          <a:ln/>
        </p:spPr>
        <p:txBody>
          <a:bodyPr/>
          <a:lstStyle/>
          <a:p>
            <a:endParaRPr lang="en-US"/>
          </a:p>
        </p:txBody>
      </p:sp>
      <p:sp>
        <p:nvSpPr>
          <p:cNvPr id="5" name="Text 3"/>
          <p:cNvSpPr/>
          <p:nvPr/>
        </p:nvSpPr>
        <p:spPr>
          <a:xfrm>
            <a:off x="948809" y="1830943"/>
            <a:ext cx="1035248"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ComboRank</a:t>
            </a:r>
            <a:endParaRPr lang="en-US" sz="1150" dirty="0"/>
          </a:p>
        </p:txBody>
      </p:sp>
      <p:sp>
        <p:nvSpPr>
          <p:cNvPr id="6" name="Text 4"/>
          <p:cNvSpPr/>
          <p:nvPr/>
        </p:nvSpPr>
        <p:spPr>
          <a:xfrm>
            <a:off x="2286476" y="1830943"/>
            <a:ext cx="1031438"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ID1</a:t>
            </a:r>
            <a:endParaRPr lang="en-US" sz="1150" dirty="0"/>
          </a:p>
        </p:txBody>
      </p:sp>
      <p:sp>
        <p:nvSpPr>
          <p:cNvPr id="7" name="Text 5"/>
          <p:cNvSpPr/>
          <p:nvPr/>
        </p:nvSpPr>
        <p:spPr>
          <a:xfrm>
            <a:off x="3620333" y="1830943"/>
            <a:ext cx="1031438"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ID2</a:t>
            </a:r>
            <a:endParaRPr lang="en-US" sz="1150" dirty="0"/>
          </a:p>
        </p:txBody>
      </p:sp>
      <p:sp>
        <p:nvSpPr>
          <p:cNvPr id="8" name="Text 6"/>
          <p:cNvSpPr/>
          <p:nvPr/>
        </p:nvSpPr>
        <p:spPr>
          <a:xfrm>
            <a:off x="4954191" y="1830943"/>
            <a:ext cx="1031438"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ID3</a:t>
            </a:r>
            <a:endParaRPr lang="en-US" sz="1150" dirty="0"/>
          </a:p>
        </p:txBody>
      </p:sp>
      <p:sp>
        <p:nvSpPr>
          <p:cNvPr id="9" name="Text 7"/>
          <p:cNvSpPr/>
          <p:nvPr/>
        </p:nvSpPr>
        <p:spPr>
          <a:xfrm>
            <a:off x="6288048" y="1830943"/>
            <a:ext cx="1031438"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ComboPrice</a:t>
            </a:r>
            <a:endParaRPr lang="en-US" sz="1150" dirty="0"/>
          </a:p>
        </p:txBody>
      </p:sp>
      <p:sp>
        <p:nvSpPr>
          <p:cNvPr id="10" name="Text 8"/>
          <p:cNvSpPr/>
          <p:nvPr/>
        </p:nvSpPr>
        <p:spPr>
          <a:xfrm>
            <a:off x="7621905" y="1830943"/>
            <a:ext cx="1035248" cy="471488"/>
          </a:xfrm>
          <a:prstGeom prst="rect">
            <a:avLst/>
          </a:prstGeom>
          <a:noFill/>
          <a:ln/>
        </p:spPr>
        <p:txBody>
          <a:bodyPr wrap="squar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ComboDeviation</a:t>
            </a:r>
            <a:endParaRPr lang="en-US" sz="1150" dirty="0"/>
          </a:p>
        </p:txBody>
      </p:sp>
      <p:sp>
        <p:nvSpPr>
          <p:cNvPr id="11" name="Shape 9"/>
          <p:cNvSpPr/>
          <p:nvPr/>
        </p:nvSpPr>
        <p:spPr>
          <a:xfrm>
            <a:off x="801410" y="2398395"/>
            <a:ext cx="8003143" cy="427673"/>
          </a:xfrm>
          <a:prstGeom prst="rect">
            <a:avLst/>
          </a:prstGeom>
          <a:solidFill>
            <a:srgbClr val="000000">
              <a:alpha val="4000"/>
            </a:srgbClr>
          </a:solidFill>
          <a:ln/>
        </p:spPr>
        <p:txBody>
          <a:bodyPr/>
          <a:lstStyle/>
          <a:p>
            <a:endParaRPr lang="en-US"/>
          </a:p>
        </p:txBody>
      </p:sp>
      <p:sp>
        <p:nvSpPr>
          <p:cNvPr id="12" name="Text 10"/>
          <p:cNvSpPr/>
          <p:nvPr/>
        </p:nvSpPr>
        <p:spPr>
          <a:xfrm>
            <a:off x="948809" y="2494359"/>
            <a:ext cx="1035248"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1</a:t>
            </a:r>
            <a:endParaRPr lang="en-US" sz="1150" dirty="0"/>
          </a:p>
        </p:txBody>
      </p:sp>
      <p:sp>
        <p:nvSpPr>
          <p:cNvPr id="13" name="Text 11"/>
          <p:cNvSpPr/>
          <p:nvPr/>
        </p:nvSpPr>
        <p:spPr>
          <a:xfrm>
            <a:off x="2286476" y="2494359"/>
            <a:ext cx="1031438"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14</a:t>
            </a:r>
            <a:endParaRPr lang="en-US" sz="1150" dirty="0"/>
          </a:p>
        </p:txBody>
      </p:sp>
      <p:sp>
        <p:nvSpPr>
          <p:cNvPr id="14" name="Text 12"/>
          <p:cNvSpPr/>
          <p:nvPr/>
        </p:nvSpPr>
        <p:spPr>
          <a:xfrm>
            <a:off x="3620333" y="2494359"/>
            <a:ext cx="1031438"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412</a:t>
            </a:r>
            <a:endParaRPr lang="en-US" sz="1150" dirty="0"/>
          </a:p>
        </p:txBody>
      </p:sp>
      <p:sp>
        <p:nvSpPr>
          <p:cNvPr id="15" name="Text 13"/>
          <p:cNvSpPr/>
          <p:nvPr/>
        </p:nvSpPr>
        <p:spPr>
          <a:xfrm>
            <a:off x="4954191" y="2494359"/>
            <a:ext cx="1031438"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415</a:t>
            </a:r>
            <a:endParaRPr lang="en-US" sz="1150" dirty="0"/>
          </a:p>
        </p:txBody>
      </p:sp>
      <p:sp>
        <p:nvSpPr>
          <p:cNvPr id="16" name="Text 14"/>
          <p:cNvSpPr/>
          <p:nvPr/>
        </p:nvSpPr>
        <p:spPr>
          <a:xfrm>
            <a:off x="6288048" y="2494359"/>
            <a:ext cx="1031438"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964500</a:t>
            </a:r>
            <a:endParaRPr lang="en-US" sz="1150" dirty="0"/>
          </a:p>
        </p:txBody>
      </p:sp>
      <p:sp>
        <p:nvSpPr>
          <p:cNvPr id="17" name="Text 15"/>
          <p:cNvSpPr/>
          <p:nvPr/>
        </p:nvSpPr>
        <p:spPr>
          <a:xfrm>
            <a:off x="7621905" y="2494359"/>
            <a:ext cx="1035248"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4091635</a:t>
            </a:r>
            <a:endParaRPr lang="en-US" sz="1150" dirty="0"/>
          </a:p>
        </p:txBody>
      </p:sp>
      <p:sp>
        <p:nvSpPr>
          <p:cNvPr id="18" name="Shape 16"/>
          <p:cNvSpPr/>
          <p:nvPr/>
        </p:nvSpPr>
        <p:spPr>
          <a:xfrm>
            <a:off x="801410" y="2826068"/>
            <a:ext cx="8003143" cy="427673"/>
          </a:xfrm>
          <a:prstGeom prst="rect">
            <a:avLst/>
          </a:prstGeom>
          <a:solidFill>
            <a:srgbClr val="FFFFFF">
              <a:alpha val="4000"/>
            </a:srgbClr>
          </a:solidFill>
          <a:ln/>
        </p:spPr>
        <p:txBody>
          <a:bodyPr/>
          <a:lstStyle/>
          <a:p>
            <a:endParaRPr lang="en-US"/>
          </a:p>
        </p:txBody>
      </p:sp>
      <p:sp>
        <p:nvSpPr>
          <p:cNvPr id="19" name="Text 17"/>
          <p:cNvSpPr/>
          <p:nvPr/>
        </p:nvSpPr>
        <p:spPr>
          <a:xfrm>
            <a:off x="948809" y="2922032"/>
            <a:ext cx="1035248"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2</a:t>
            </a:r>
            <a:endParaRPr lang="en-US" sz="1150" dirty="0"/>
          </a:p>
        </p:txBody>
      </p:sp>
      <p:sp>
        <p:nvSpPr>
          <p:cNvPr id="20" name="Text 18"/>
          <p:cNvSpPr/>
          <p:nvPr/>
        </p:nvSpPr>
        <p:spPr>
          <a:xfrm>
            <a:off x="2286476" y="2922032"/>
            <a:ext cx="1031438"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14</a:t>
            </a:r>
            <a:endParaRPr lang="en-US" sz="1150" dirty="0"/>
          </a:p>
        </p:txBody>
      </p:sp>
      <p:sp>
        <p:nvSpPr>
          <p:cNvPr id="21" name="Text 19"/>
          <p:cNvSpPr/>
          <p:nvPr/>
        </p:nvSpPr>
        <p:spPr>
          <a:xfrm>
            <a:off x="3620333" y="2922032"/>
            <a:ext cx="1031438"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412</a:t>
            </a:r>
            <a:endParaRPr lang="en-US" sz="1150" dirty="0"/>
          </a:p>
        </p:txBody>
      </p:sp>
      <p:sp>
        <p:nvSpPr>
          <p:cNvPr id="22" name="Text 20"/>
          <p:cNvSpPr/>
          <p:nvPr/>
        </p:nvSpPr>
        <p:spPr>
          <a:xfrm>
            <a:off x="4954191" y="2922032"/>
            <a:ext cx="1031438"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744</a:t>
            </a:r>
            <a:endParaRPr lang="en-US" sz="1150" dirty="0"/>
          </a:p>
        </p:txBody>
      </p:sp>
      <p:sp>
        <p:nvSpPr>
          <p:cNvPr id="23" name="Text 21"/>
          <p:cNvSpPr/>
          <p:nvPr/>
        </p:nvSpPr>
        <p:spPr>
          <a:xfrm>
            <a:off x="6288048" y="2922032"/>
            <a:ext cx="1031438"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1215000</a:t>
            </a:r>
            <a:endParaRPr lang="en-US" sz="1150" dirty="0"/>
          </a:p>
        </p:txBody>
      </p:sp>
      <p:sp>
        <p:nvSpPr>
          <p:cNvPr id="24" name="Text 22"/>
          <p:cNvSpPr/>
          <p:nvPr/>
        </p:nvSpPr>
        <p:spPr>
          <a:xfrm>
            <a:off x="7621905" y="2922032"/>
            <a:ext cx="1035248"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4062160</a:t>
            </a:r>
            <a:endParaRPr lang="en-US" sz="1150" dirty="0"/>
          </a:p>
        </p:txBody>
      </p:sp>
      <p:sp>
        <p:nvSpPr>
          <p:cNvPr id="25" name="Shape 23"/>
          <p:cNvSpPr/>
          <p:nvPr/>
        </p:nvSpPr>
        <p:spPr>
          <a:xfrm>
            <a:off x="801410" y="3253740"/>
            <a:ext cx="8003143" cy="427673"/>
          </a:xfrm>
          <a:prstGeom prst="rect">
            <a:avLst/>
          </a:prstGeom>
          <a:solidFill>
            <a:srgbClr val="000000">
              <a:alpha val="4000"/>
            </a:srgbClr>
          </a:solidFill>
          <a:ln/>
        </p:spPr>
        <p:txBody>
          <a:bodyPr/>
          <a:lstStyle/>
          <a:p>
            <a:endParaRPr lang="en-US"/>
          </a:p>
        </p:txBody>
      </p:sp>
      <p:sp>
        <p:nvSpPr>
          <p:cNvPr id="26" name="Text 24"/>
          <p:cNvSpPr/>
          <p:nvPr/>
        </p:nvSpPr>
        <p:spPr>
          <a:xfrm>
            <a:off x="948809" y="3349704"/>
            <a:ext cx="1035248"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3</a:t>
            </a:r>
            <a:endParaRPr lang="en-US" sz="1150" dirty="0"/>
          </a:p>
        </p:txBody>
      </p:sp>
      <p:sp>
        <p:nvSpPr>
          <p:cNvPr id="27" name="Text 25"/>
          <p:cNvSpPr/>
          <p:nvPr/>
        </p:nvSpPr>
        <p:spPr>
          <a:xfrm>
            <a:off x="2286476" y="3349704"/>
            <a:ext cx="1031438"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14</a:t>
            </a:r>
            <a:endParaRPr lang="en-US" sz="1150" dirty="0"/>
          </a:p>
        </p:txBody>
      </p:sp>
      <p:sp>
        <p:nvSpPr>
          <p:cNvPr id="28" name="Text 26"/>
          <p:cNvSpPr/>
          <p:nvPr/>
        </p:nvSpPr>
        <p:spPr>
          <a:xfrm>
            <a:off x="3620333" y="3349704"/>
            <a:ext cx="1031438"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412</a:t>
            </a:r>
            <a:endParaRPr lang="en-US" sz="1150" dirty="0"/>
          </a:p>
        </p:txBody>
      </p:sp>
      <p:sp>
        <p:nvSpPr>
          <p:cNvPr id="29" name="Text 27"/>
          <p:cNvSpPr/>
          <p:nvPr/>
        </p:nvSpPr>
        <p:spPr>
          <a:xfrm>
            <a:off x="4954191" y="3349704"/>
            <a:ext cx="1031438"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1095</a:t>
            </a:r>
            <a:endParaRPr lang="en-US" sz="1150" dirty="0"/>
          </a:p>
        </p:txBody>
      </p:sp>
      <p:sp>
        <p:nvSpPr>
          <p:cNvPr id="30" name="Text 28"/>
          <p:cNvSpPr/>
          <p:nvPr/>
        </p:nvSpPr>
        <p:spPr>
          <a:xfrm>
            <a:off x="6288048" y="3349704"/>
            <a:ext cx="1031438"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1145000</a:t>
            </a:r>
            <a:endParaRPr lang="en-US" sz="1150" dirty="0"/>
          </a:p>
        </p:txBody>
      </p:sp>
      <p:sp>
        <p:nvSpPr>
          <p:cNvPr id="31" name="Text 29"/>
          <p:cNvSpPr/>
          <p:nvPr/>
        </p:nvSpPr>
        <p:spPr>
          <a:xfrm>
            <a:off x="7621905" y="3349704"/>
            <a:ext cx="1035248"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4059640</a:t>
            </a:r>
            <a:endParaRPr lang="en-US" sz="1150" dirty="0"/>
          </a:p>
        </p:txBody>
      </p:sp>
      <p:sp>
        <p:nvSpPr>
          <p:cNvPr id="32" name="Shape 30"/>
          <p:cNvSpPr/>
          <p:nvPr/>
        </p:nvSpPr>
        <p:spPr>
          <a:xfrm>
            <a:off x="801410" y="3681413"/>
            <a:ext cx="8003143" cy="427673"/>
          </a:xfrm>
          <a:prstGeom prst="rect">
            <a:avLst/>
          </a:prstGeom>
          <a:solidFill>
            <a:srgbClr val="FFFFFF">
              <a:alpha val="4000"/>
            </a:srgbClr>
          </a:solidFill>
          <a:ln/>
        </p:spPr>
        <p:txBody>
          <a:bodyPr/>
          <a:lstStyle/>
          <a:p>
            <a:endParaRPr lang="en-US"/>
          </a:p>
        </p:txBody>
      </p:sp>
      <p:sp>
        <p:nvSpPr>
          <p:cNvPr id="33" name="Text 31"/>
          <p:cNvSpPr/>
          <p:nvPr/>
        </p:nvSpPr>
        <p:spPr>
          <a:xfrm>
            <a:off x="948809" y="3777377"/>
            <a:ext cx="1035248"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4</a:t>
            </a:r>
            <a:endParaRPr lang="en-US" sz="1150" dirty="0"/>
          </a:p>
        </p:txBody>
      </p:sp>
      <p:sp>
        <p:nvSpPr>
          <p:cNvPr id="34" name="Text 32"/>
          <p:cNvSpPr/>
          <p:nvPr/>
        </p:nvSpPr>
        <p:spPr>
          <a:xfrm>
            <a:off x="2286476" y="3777377"/>
            <a:ext cx="1031438"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14</a:t>
            </a:r>
            <a:endParaRPr lang="en-US" sz="1150" dirty="0"/>
          </a:p>
        </p:txBody>
      </p:sp>
      <p:sp>
        <p:nvSpPr>
          <p:cNvPr id="35" name="Text 33"/>
          <p:cNvSpPr/>
          <p:nvPr/>
        </p:nvSpPr>
        <p:spPr>
          <a:xfrm>
            <a:off x="3620333" y="3777377"/>
            <a:ext cx="1031438"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92</a:t>
            </a:r>
            <a:endParaRPr lang="en-US" sz="1150" dirty="0"/>
          </a:p>
        </p:txBody>
      </p:sp>
      <p:sp>
        <p:nvSpPr>
          <p:cNvPr id="36" name="Text 34"/>
          <p:cNvSpPr/>
          <p:nvPr/>
        </p:nvSpPr>
        <p:spPr>
          <a:xfrm>
            <a:off x="4954191" y="3777377"/>
            <a:ext cx="1031438"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412</a:t>
            </a:r>
            <a:endParaRPr lang="en-US" sz="1150" dirty="0"/>
          </a:p>
        </p:txBody>
      </p:sp>
      <p:sp>
        <p:nvSpPr>
          <p:cNvPr id="37" name="Text 35"/>
          <p:cNvSpPr/>
          <p:nvPr/>
        </p:nvSpPr>
        <p:spPr>
          <a:xfrm>
            <a:off x="6288048" y="3777377"/>
            <a:ext cx="1031438"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826000</a:t>
            </a:r>
            <a:endParaRPr lang="en-US" sz="1150" dirty="0"/>
          </a:p>
        </p:txBody>
      </p:sp>
      <p:sp>
        <p:nvSpPr>
          <p:cNvPr id="38" name="Text 36"/>
          <p:cNvSpPr/>
          <p:nvPr/>
        </p:nvSpPr>
        <p:spPr>
          <a:xfrm>
            <a:off x="7621905" y="3777377"/>
            <a:ext cx="1035248"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4038313</a:t>
            </a:r>
            <a:endParaRPr lang="en-US" sz="1150" dirty="0"/>
          </a:p>
        </p:txBody>
      </p:sp>
      <p:sp>
        <p:nvSpPr>
          <p:cNvPr id="39" name="Shape 37"/>
          <p:cNvSpPr/>
          <p:nvPr/>
        </p:nvSpPr>
        <p:spPr>
          <a:xfrm>
            <a:off x="801410" y="4109085"/>
            <a:ext cx="8003143" cy="427673"/>
          </a:xfrm>
          <a:prstGeom prst="rect">
            <a:avLst/>
          </a:prstGeom>
          <a:solidFill>
            <a:srgbClr val="000000">
              <a:alpha val="4000"/>
            </a:srgbClr>
          </a:solidFill>
          <a:ln/>
        </p:spPr>
        <p:txBody>
          <a:bodyPr/>
          <a:lstStyle/>
          <a:p>
            <a:endParaRPr lang="en-US"/>
          </a:p>
        </p:txBody>
      </p:sp>
      <p:sp>
        <p:nvSpPr>
          <p:cNvPr id="40" name="Text 38"/>
          <p:cNvSpPr/>
          <p:nvPr/>
        </p:nvSpPr>
        <p:spPr>
          <a:xfrm>
            <a:off x="948809" y="4205049"/>
            <a:ext cx="1035248"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5</a:t>
            </a:r>
            <a:endParaRPr lang="en-US" sz="1150" dirty="0"/>
          </a:p>
        </p:txBody>
      </p:sp>
      <p:sp>
        <p:nvSpPr>
          <p:cNvPr id="41" name="Text 39"/>
          <p:cNvSpPr/>
          <p:nvPr/>
        </p:nvSpPr>
        <p:spPr>
          <a:xfrm>
            <a:off x="2286476" y="4205049"/>
            <a:ext cx="1031438"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14</a:t>
            </a:r>
            <a:endParaRPr lang="en-US" sz="1150" dirty="0"/>
          </a:p>
        </p:txBody>
      </p:sp>
      <p:sp>
        <p:nvSpPr>
          <p:cNvPr id="42" name="Text 40"/>
          <p:cNvSpPr/>
          <p:nvPr/>
        </p:nvSpPr>
        <p:spPr>
          <a:xfrm>
            <a:off x="3620333" y="4205049"/>
            <a:ext cx="1031438"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412</a:t>
            </a:r>
            <a:endParaRPr lang="en-US" sz="1150" dirty="0"/>
          </a:p>
        </p:txBody>
      </p:sp>
      <p:sp>
        <p:nvSpPr>
          <p:cNvPr id="43" name="Text 41"/>
          <p:cNvSpPr/>
          <p:nvPr/>
        </p:nvSpPr>
        <p:spPr>
          <a:xfrm>
            <a:off x="4954191" y="4205049"/>
            <a:ext cx="1031438"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913</a:t>
            </a:r>
            <a:endParaRPr lang="en-US" sz="1150" dirty="0"/>
          </a:p>
        </p:txBody>
      </p:sp>
      <p:sp>
        <p:nvSpPr>
          <p:cNvPr id="44" name="Text 42"/>
          <p:cNvSpPr/>
          <p:nvPr/>
        </p:nvSpPr>
        <p:spPr>
          <a:xfrm>
            <a:off x="6288048" y="4205049"/>
            <a:ext cx="1031438"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1073000</a:t>
            </a:r>
            <a:endParaRPr lang="en-US" sz="1150" dirty="0"/>
          </a:p>
        </p:txBody>
      </p:sp>
      <p:sp>
        <p:nvSpPr>
          <p:cNvPr id="45" name="Text 43"/>
          <p:cNvSpPr/>
          <p:nvPr/>
        </p:nvSpPr>
        <p:spPr>
          <a:xfrm>
            <a:off x="7621905" y="4205049"/>
            <a:ext cx="1035248"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4034285</a:t>
            </a:r>
            <a:endParaRPr lang="en-US" sz="1150" dirty="0"/>
          </a:p>
        </p:txBody>
      </p:sp>
      <p:sp>
        <p:nvSpPr>
          <p:cNvPr id="46" name="Shape 44"/>
          <p:cNvSpPr/>
          <p:nvPr/>
        </p:nvSpPr>
        <p:spPr>
          <a:xfrm>
            <a:off x="801410" y="4536758"/>
            <a:ext cx="8003143" cy="427673"/>
          </a:xfrm>
          <a:prstGeom prst="rect">
            <a:avLst/>
          </a:prstGeom>
          <a:solidFill>
            <a:srgbClr val="FFFFFF">
              <a:alpha val="4000"/>
            </a:srgbClr>
          </a:solidFill>
          <a:ln/>
        </p:spPr>
        <p:txBody>
          <a:bodyPr/>
          <a:lstStyle/>
          <a:p>
            <a:endParaRPr lang="en-US"/>
          </a:p>
        </p:txBody>
      </p:sp>
      <p:sp>
        <p:nvSpPr>
          <p:cNvPr id="47" name="Text 45"/>
          <p:cNvSpPr/>
          <p:nvPr/>
        </p:nvSpPr>
        <p:spPr>
          <a:xfrm>
            <a:off x="948809" y="4632722"/>
            <a:ext cx="1035248"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6</a:t>
            </a:r>
            <a:endParaRPr lang="en-US" sz="1150" dirty="0"/>
          </a:p>
        </p:txBody>
      </p:sp>
      <p:sp>
        <p:nvSpPr>
          <p:cNvPr id="48" name="Text 46"/>
          <p:cNvSpPr/>
          <p:nvPr/>
        </p:nvSpPr>
        <p:spPr>
          <a:xfrm>
            <a:off x="2286476" y="4632722"/>
            <a:ext cx="1031438"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14</a:t>
            </a:r>
            <a:endParaRPr lang="en-US" sz="1150" dirty="0"/>
          </a:p>
        </p:txBody>
      </p:sp>
      <p:sp>
        <p:nvSpPr>
          <p:cNvPr id="49" name="Text 47"/>
          <p:cNvSpPr/>
          <p:nvPr/>
        </p:nvSpPr>
        <p:spPr>
          <a:xfrm>
            <a:off x="3620333" y="4632722"/>
            <a:ext cx="1031438"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415</a:t>
            </a:r>
            <a:endParaRPr lang="en-US" sz="1150" dirty="0"/>
          </a:p>
        </p:txBody>
      </p:sp>
      <p:sp>
        <p:nvSpPr>
          <p:cNvPr id="50" name="Text 48"/>
          <p:cNvSpPr/>
          <p:nvPr/>
        </p:nvSpPr>
        <p:spPr>
          <a:xfrm>
            <a:off x="4954191" y="4632722"/>
            <a:ext cx="1031438"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744</a:t>
            </a:r>
            <a:endParaRPr lang="en-US" sz="1150" dirty="0"/>
          </a:p>
        </p:txBody>
      </p:sp>
      <p:sp>
        <p:nvSpPr>
          <p:cNvPr id="51" name="Text 49"/>
          <p:cNvSpPr/>
          <p:nvPr/>
        </p:nvSpPr>
        <p:spPr>
          <a:xfrm>
            <a:off x="6288048" y="4632722"/>
            <a:ext cx="1031438"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1269500</a:t>
            </a:r>
            <a:endParaRPr lang="en-US" sz="1150" dirty="0"/>
          </a:p>
        </p:txBody>
      </p:sp>
      <p:sp>
        <p:nvSpPr>
          <p:cNvPr id="52" name="Text 50"/>
          <p:cNvSpPr/>
          <p:nvPr/>
        </p:nvSpPr>
        <p:spPr>
          <a:xfrm>
            <a:off x="7621905" y="4632722"/>
            <a:ext cx="1035248"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4001885</a:t>
            </a:r>
            <a:endParaRPr lang="en-US" sz="1150" dirty="0"/>
          </a:p>
        </p:txBody>
      </p:sp>
      <p:sp>
        <p:nvSpPr>
          <p:cNvPr id="53" name="Shape 51"/>
          <p:cNvSpPr/>
          <p:nvPr/>
        </p:nvSpPr>
        <p:spPr>
          <a:xfrm>
            <a:off x="801410" y="4964430"/>
            <a:ext cx="8003143" cy="427673"/>
          </a:xfrm>
          <a:prstGeom prst="rect">
            <a:avLst/>
          </a:prstGeom>
          <a:solidFill>
            <a:srgbClr val="000000">
              <a:alpha val="4000"/>
            </a:srgbClr>
          </a:solidFill>
          <a:ln/>
        </p:spPr>
        <p:txBody>
          <a:bodyPr/>
          <a:lstStyle/>
          <a:p>
            <a:endParaRPr lang="en-US"/>
          </a:p>
        </p:txBody>
      </p:sp>
      <p:sp>
        <p:nvSpPr>
          <p:cNvPr id="54" name="Text 52"/>
          <p:cNvSpPr/>
          <p:nvPr/>
        </p:nvSpPr>
        <p:spPr>
          <a:xfrm>
            <a:off x="948809" y="5060394"/>
            <a:ext cx="1035248"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7</a:t>
            </a:r>
            <a:endParaRPr lang="en-US" sz="1150" dirty="0"/>
          </a:p>
        </p:txBody>
      </p:sp>
      <p:sp>
        <p:nvSpPr>
          <p:cNvPr id="55" name="Text 53"/>
          <p:cNvSpPr/>
          <p:nvPr/>
        </p:nvSpPr>
        <p:spPr>
          <a:xfrm>
            <a:off x="2286476" y="5060394"/>
            <a:ext cx="1031438"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14</a:t>
            </a:r>
            <a:endParaRPr lang="en-US" sz="1150" dirty="0"/>
          </a:p>
        </p:txBody>
      </p:sp>
      <p:sp>
        <p:nvSpPr>
          <p:cNvPr id="56" name="Text 54"/>
          <p:cNvSpPr/>
          <p:nvPr/>
        </p:nvSpPr>
        <p:spPr>
          <a:xfrm>
            <a:off x="3620333" y="5060394"/>
            <a:ext cx="1031438"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415</a:t>
            </a:r>
            <a:endParaRPr lang="en-US" sz="1150" dirty="0"/>
          </a:p>
        </p:txBody>
      </p:sp>
      <p:sp>
        <p:nvSpPr>
          <p:cNvPr id="57" name="Text 55"/>
          <p:cNvSpPr/>
          <p:nvPr/>
        </p:nvSpPr>
        <p:spPr>
          <a:xfrm>
            <a:off x="4954191" y="5060394"/>
            <a:ext cx="1031438"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1095</a:t>
            </a:r>
            <a:endParaRPr lang="en-US" sz="1150" dirty="0"/>
          </a:p>
        </p:txBody>
      </p:sp>
      <p:sp>
        <p:nvSpPr>
          <p:cNvPr id="58" name="Text 56"/>
          <p:cNvSpPr/>
          <p:nvPr/>
        </p:nvSpPr>
        <p:spPr>
          <a:xfrm>
            <a:off x="6288048" y="5060394"/>
            <a:ext cx="1031438"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1199500</a:t>
            </a:r>
            <a:endParaRPr lang="en-US" sz="1150" dirty="0"/>
          </a:p>
        </p:txBody>
      </p:sp>
      <p:sp>
        <p:nvSpPr>
          <p:cNvPr id="59" name="Text 57"/>
          <p:cNvSpPr/>
          <p:nvPr/>
        </p:nvSpPr>
        <p:spPr>
          <a:xfrm>
            <a:off x="7621905" y="5060394"/>
            <a:ext cx="1035248"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3999365</a:t>
            </a:r>
            <a:endParaRPr lang="en-US" sz="1150" dirty="0"/>
          </a:p>
        </p:txBody>
      </p:sp>
      <p:sp>
        <p:nvSpPr>
          <p:cNvPr id="60" name="Shape 58"/>
          <p:cNvSpPr/>
          <p:nvPr/>
        </p:nvSpPr>
        <p:spPr>
          <a:xfrm>
            <a:off x="801410" y="5392103"/>
            <a:ext cx="8003143" cy="427673"/>
          </a:xfrm>
          <a:prstGeom prst="rect">
            <a:avLst/>
          </a:prstGeom>
          <a:solidFill>
            <a:srgbClr val="FFFFFF">
              <a:alpha val="4000"/>
            </a:srgbClr>
          </a:solidFill>
          <a:ln/>
        </p:spPr>
        <p:txBody>
          <a:bodyPr/>
          <a:lstStyle/>
          <a:p>
            <a:endParaRPr lang="en-US"/>
          </a:p>
        </p:txBody>
      </p:sp>
      <p:sp>
        <p:nvSpPr>
          <p:cNvPr id="61" name="Text 59"/>
          <p:cNvSpPr/>
          <p:nvPr/>
        </p:nvSpPr>
        <p:spPr>
          <a:xfrm>
            <a:off x="948809" y="5488067"/>
            <a:ext cx="1035248"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8</a:t>
            </a:r>
            <a:endParaRPr lang="en-US" sz="1150" dirty="0"/>
          </a:p>
        </p:txBody>
      </p:sp>
      <p:sp>
        <p:nvSpPr>
          <p:cNvPr id="62" name="Text 60"/>
          <p:cNvSpPr/>
          <p:nvPr/>
        </p:nvSpPr>
        <p:spPr>
          <a:xfrm>
            <a:off x="2286476" y="5488067"/>
            <a:ext cx="1031438"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14</a:t>
            </a:r>
            <a:endParaRPr lang="en-US" sz="1150" dirty="0"/>
          </a:p>
        </p:txBody>
      </p:sp>
      <p:sp>
        <p:nvSpPr>
          <p:cNvPr id="63" name="Text 61"/>
          <p:cNvSpPr/>
          <p:nvPr/>
        </p:nvSpPr>
        <p:spPr>
          <a:xfrm>
            <a:off x="3620333" y="5488067"/>
            <a:ext cx="1031438"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412</a:t>
            </a:r>
            <a:endParaRPr lang="en-US" sz="1150" dirty="0"/>
          </a:p>
        </p:txBody>
      </p:sp>
      <p:sp>
        <p:nvSpPr>
          <p:cNvPr id="64" name="Text 62"/>
          <p:cNvSpPr/>
          <p:nvPr/>
        </p:nvSpPr>
        <p:spPr>
          <a:xfrm>
            <a:off x="4954191" y="5488067"/>
            <a:ext cx="1031438"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559</a:t>
            </a:r>
            <a:endParaRPr lang="en-US" sz="1150" dirty="0"/>
          </a:p>
        </p:txBody>
      </p:sp>
      <p:sp>
        <p:nvSpPr>
          <p:cNvPr id="65" name="Text 63"/>
          <p:cNvSpPr/>
          <p:nvPr/>
        </p:nvSpPr>
        <p:spPr>
          <a:xfrm>
            <a:off x="6288048" y="5488067"/>
            <a:ext cx="1031438"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1055000</a:t>
            </a:r>
            <a:endParaRPr lang="en-US" sz="1150" dirty="0"/>
          </a:p>
        </p:txBody>
      </p:sp>
      <p:sp>
        <p:nvSpPr>
          <p:cNvPr id="66" name="Text 64"/>
          <p:cNvSpPr/>
          <p:nvPr/>
        </p:nvSpPr>
        <p:spPr>
          <a:xfrm>
            <a:off x="7621905" y="5488067"/>
            <a:ext cx="1035248"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3983867</a:t>
            </a:r>
            <a:endParaRPr lang="en-US" sz="1150" dirty="0"/>
          </a:p>
        </p:txBody>
      </p:sp>
      <p:sp>
        <p:nvSpPr>
          <p:cNvPr id="67" name="Shape 65"/>
          <p:cNvSpPr/>
          <p:nvPr/>
        </p:nvSpPr>
        <p:spPr>
          <a:xfrm>
            <a:off x="801410" y="5819775"/>
            <a:ext cx="8003143" cy="427673"/>
          </a:xfrm>
          <a:prstGeom prst="rect">
            <a:avLst/>
          </a:prstGeom>
          <a:solidFill>
            <a:srgbClr val="000000">
              <a:alpha val="4000"/>
            </a:srgbClr>
          </a:solidFill>
          <a:ln/>
        </p:spPr>
        <p:txBody>
          <a:bodyPr/>
          <a:lstStyle/>
          <a:p>
            <a:endParaRPr lang="en-US"/>
          </a:p>
        </p:txBody>
      </p:sp>
      <p:sp>
        <p:nvSpPr>
          <p:cNvPr id="68" name="Text 66"/>
          <p:cNvSpPr/>
          <p:nvPr/>
        </p:nvSpPr>
        <p:spPr>
          <a:xfrm>
            <a:off x="948809" y="5915739"/>
            <a:ext cx="1035248"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9</a:t>
            </a:r>
            <a:endParaRPr lang="en-US" sz="1150" dirty="0"/>
          </a:p>
        </p:txBody>
      </p:sp>
      <p:sp>
        <p:nvSpPr>
          <p:cNvPr id="69" name="Text 67"/>
          <p:cNvSpPr/>
          <p:nvPr/>
        </p:nvSpPr>
        <p:spPr>
          <a:xfrm>
            <a:off x="2286476" y="5915739"/>
            <a:ext cx="1031438"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14</a:t>
            </a:r>
            <a:endParaRPr lang="en-US" sz="1150" dirty="0"/>
          </a:p>
        </p:txBody>
      </p:sp>
      <p:sp>
        <p:nvSpPr>
          <p:cNvPr id="70" name="Text 68"/>
          <p:cNvSpPr/>
          <p:nvPr/>
        </p:nvSpPr>
        <p:spPr>
          <a:xfrm>
            <a:off x="3620333" y="5915739"/>
            <a:ext cx="1031438"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263</a:t>
            </a:r>
            <a:endParaRPr lang="en-US" sz="1150" dirty="0"/>
          </a:p>
        </p:txBody>
      </p:sp>
      <p:sp>
        <p:nvSpPr>
          <p:cNvPr id="71" name="Text 69"/>
          <p:cNvSpPr/>
          <p:nvPr/>
        </p:nvSpPr>
        <p:spPr>
          <a:xfrm>
            <a:off x="4954191" y="5915739"/>
            <a:ext cx="1031438"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412</a:t>
            </a:r>
            <a:endParaRPr lang="en-US" sz="1150" dirty="0"/>
          </a:p>
        </p:txBody>
      </p:sp>
      <p:sp>
        <p:nvSpPr>
          <p:cNvPr id="72" name="Text 70"/>
          <p:cNvSpPr/>
          <p:nvPr/>
        </p:nvSpPr>
        <p:spPr>
          <a:xfrm>
            <a:off x="6288048" y="5915739"/>
            <a:ext cx="1031438"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1255000</a:t>
            </a:r>
            <a:endParaRPr lang="en-US" sz="1150" dirty="0"/>
          </a:p>
        </p:txBody>
      </p:sp>
      <p:sp>
        <p:nvSpPr>
          <p:cNvPr id="73" name="Text 71"/>
          <p:cNvSpPr/>
          <p:nvPr/>
        </p:nvSpPr>
        <p:spPr>
          <a:xfrm>
            <a:off x="7621905" y="5915739"/>
            <a:ext cx="1035248"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3980022</a:t>
            </a:r>
            <a:endParaRPr lang="en-US" sz="1150" dirty="0"/>
          </a:p>
        </p:txBody>
      </p:sp>
      <p:sp>
        <p:nvSpPr>
          <p:cNvPr id="74" name="Shape 72"/>
          <p:cNvSpPr/>
          <p:nvPr/>
        </p:nvSpPr>
        <p:spPr>
          <a:xfrm>
            <a:off x="801410" y="6247448"/>
            <a:ext cx="8003143" cy="427673"/>
          </a:xfrm>
          <a:prstGeom prst="rect">
            <a:avLst/>
          </a:prstGeom>
          <a:solidFill>
            <a:srgbClr val="FFFFFF">
              <a:alpha val="4000"/>
            </a:srgbClr>
          </a:solidFill>
          <a:ln/>
        </p:spPr>
        <p:txBody>
          <a:bodyPr/>
          <a:lstStyle/>
          <a:p>
            <a:endParaRPr lang="en-US"/>
          </a:p>
        </p:txBody>
      </p:sp>
      <p:sp>
        <p:nvSpPr>
          <p:cNvPr id="75" name="Text 73"/>
          <p:cNvSpPr/>
          <p:nvPr/>
        </p:nvSpPr>
        <p:spPr>
          <a:xfrm>
            <a:off x="948809" y="6343412"/>
            <a:ext cx="1035248"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10</a:t>
            </a:r>
            <a:endParaRPr lang="en-US" sz="1150" dirty="0"/>
          </a:p>
        </p:txBody>
      </p:sp>
      <p:sp>
        <p:nvSpPr>
          <p:cNvPr id="76" name="Text 74"/>
          <p:cNvSpPr/>
          <p:nvPr/>
        </p:nvSpPr>
        <p:spPr>
          <a:xfrm>
            <a:off x="2286476" y="6343412"/>
            <a:ext cx="1031438"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14</a:t>
            </a:r>
            <a:endParaRPr lang="en-US" sz="1150" dirty="0"/>
          </a:p>
        </p:txBody>
      </p:sp>
      <p:sp>
        <p:nvSpPr>
          <p:cNvPr id="77" name="Text 75"/>
          <p:cNvSpPr/>
          <p:nvPr/>
        </p:nvSpPr>
        <p:spPr>
          <a:xfrm>
            <a:off x="3620333" y="6343412"/>
            <a:ext cx="1031438"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92</a:t>
            </a:r>
            <a:endParaRPr lang="en-US" sz="1150" dirty="0"/>
          </a:p>
        </p:txBody>
      </p:sp>
      <p:sp>
        <p:nvSpPr>
          <p:cNvPr id="78" name="Text 76"/>
          <p:cNvSpPr/>
          <p:nvPr/>
        </p:nvSpPr>
        <p:spPr>
          <a:xfrm>
            <a:off x="4954191" y="6343412"/>
            <a:ext cx="1031438"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415</a:t>
            </a:r>
            <a:endParaRPr lang="en-US" sz="1150" dirty="0"/>
          </a:p>
        </p:txBody>
      </p:sp>
      <p:sp>
        <p:nvSpPr>
          <p:cNvPr id="79" name="Text 77"/>
          <p:cNvSpPr/>
          <p:nvPr/>
        </p:nvSpPr>
        <p:spPr>
          <a:xfrm>
            <a:off x="6288048" y="6343412"/>
            <a:ext cx="1031438"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880500</a:t>
            </a:r>
            <a:endParaRPr lang="en-US" sz="1150" dirty="0"/>
          </a:p>
        </p:txBody>
      </p:sp>
      <p:sp>
        <p:nvSpPr>
          <p:cNvPr id="80" name="Text 78"/>
          <p:cNvSpPr/>
          <p:nvPr/>
        </p:nvSpPr>
        <p:spPr>
          <a:xfrm>
            <a:off x="7621905" y="6343412"/>
            <a:ext cx="1035248" cy="23574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3978038</a:t>
            </a:r>
            <a:endParaRPr lang="en-US" sz="1150" dirty="0"/>
          </a:p>
        </p:txBody>
      </p:sp>
      <p:sp>
        <p:nvSpPr>
          <p:cNvPr id="81" name="Shape 79"/>
          <p:cNvSpPr/>
          <p:nvPr/>
        </p:nvSpPr>
        <p:spPr>
          <a:xfrm>
            <a:off x="801410" y="6675120"/>
            <a:ext cx="8003143" cy="427673"/>
          </a:xfrm>
          <a:prstGeom prst="rect">
            <a:avLst/>
          </a:prstGeom>
          <a:solidFill>
            <a:srgbClr val="000000">
              <a:alpha val="4000"/>
            </a:srgbClr>
          </a:solidFill>
          <a:ln/>
        </p:spPr>
        <p:txBody>
          <a:bodyPr/>
          <a:lstStyle/>
          <a:p>
            <a:endParaRPr lang="en-US"/>
          </a:p>
        </p:txBody>
      </p:sp>
      <p:sp>
        <p:nvSpPr>
          <p:cNvPr id="82" name="Text 80"/>
          <p:cNvSpPr/>
          <p:nvPr/>
        </p:nvSpPr>
        <p:spPr>
          <a:xfrm>
            <a:off x="948809" y="6771084"/>
            <a:ext cx="1035248" cy="235744"/>
          </a:xfrm>
          <a:prstGeom prst="rect">
            <a:avLst/>
          </a:prstGeom>
          <a:noFill/>
          <a:ln/>
        </p:spPr>
        <p:txBody>
          <a:bodyPr wrap="none" lIns="0" tIns="0" rIns="0" bIns="0" rtlCol="0" anchor="t"/>
          <a:lstStyle/>
          <a:p>
            <a:pPr marL="0" indent="0" algn="l">
              <a:lnSpc>
                <a:spcPts val="1850"/>
              </a:lnSpc>
              <a:buNone/>
            </a:pPr>
            <a:endParaRPr lang="en-US" sz="1150" dirty="0"/>
          </a:p>
        </p:txBody>
      </p:sp>
      <p:sp>
        <p:nvSpPr>
          <p:cNvPr id="83" name="Text 81"/>
          <p:cNvSpPr/>
          <p:nvPr/>
        </p:nvSpPr>
        <p:spPr>
          <a:xfrm>
            <a:off x="2286476" y="6771084"/>
            <a:ext cx="1031438" cy="235744"/>
          </a:xfrm>
          <a:prstGeom prst="rect">
            <a:avLst/>
          </a:prstGeom>
          <a:noFill/>
          <a:ln/>
        </p:spPr>
        <p:txBody>
          <a:bodyPr wrap="none" lIns="0" tIns="0" rIns="0" bIns="0" rtlCol="0" anchor="t"/>
          <a:lstStyle/>
          <a:p>
            <a:pPr marL="0" indent="0" algn="l">
              <a:lnSpc>
                <a:spcPts val="1850"/>
              </a:lnSpc>
              <a:buNone/>
            </a:pPr>
            <a:endParaRPr lang="en-US" sz="1150" dirty="0"/>
          </a:p>
        </p:txBody>
      </p:sp>
      <p:sp>
        <p:nvSpPr>
          <p:cNvPr id="84" name="Text 82"/>
          <p:cNvSpPr/>
          <p:nvPr/>
        </p:nvSpPr>
        <p:spPr>
          <a:xfrm>
            <a:off x="3620333" y="6771084"/>
            <a:ext cx="1031438" cy="235744"/>
          </a:xfrm>
          <a:prstGeom prst="rect">
            <a:avLst/>
          </a:prstGeom>
          <a:noFill/>
          <a:ln/>
        </p:spPr>
        <p:txBody>
          <a:bodyPr wrap="none" lIns="0" tIns="0" rIns="0" bIns="0" rtlCol="0" anchor="t"/>
          <a:lstStyle/>
          <a:p>
            <a:pPr marL="0" indent="0" algn="l">
              <a:lnSpc>
                <a:spcPts val="1850"/>
              </a:lnSpc>
              <a:buNone/>
            </a:pPr>
            <a:endParaRPr lang="en-US" sz="1150" dirty="0"/>
          </a:p>
        </p:txBody>
      </p:sp>
      <p:sp>
        <p:nvSpPr>
          <p:cNvPr id="85" name="Text 83"/>
          <p:cNvSpPr/>
          <p:nvPr/>
        </p:nvSpPr>
        <p:spPr>
          <a:xfrm>
            <a:off x="4954191" y="6771084"/>
            <a:ext cx="1031438" cy="235744"/>
          </a:xfrm>
          <a:prstGeom prst="rect">
            <a:avLst/>
          </a:prstGeom>
          <a:noFill/>
          <a:ln/>
        </p:spPr>
        <p:txBody>
          <a:bodyPr wrap="none" lIns="0" tIns="0" rIns="0" bIns="0" rtlCol="0" anchor="t"/>
          <a:lstStyle/>
          <a:p>
            <a:pPr marL="0" indent="0" algn="l">
              <a:lnSpc>
                <a:spcPts val="1850"/>
              </a:lnSpc>
              <a:buNone/>
            </a:pPr>
            <a:endParaRPr lang="en-US" sz="1150" dirty="0"/>
          </a:p>
        </p:txBody>
      </p:sp>
      <p:sp>
        <p:nvSpPr>
          <p:cNvPr id="86" name="Text 84"/>
          <p:cNvSpPr/>
          <p:nvPr/>
        </p:nvSpPr>
        <p:spPr>
          <a:xfrm>
            <a:off x="6288048" y="6771084"/>
            <a:ext cx="1031438" cy="235744"/>
          </a:xfrm>
          <a:prstGeom prst="rect">
            <a:avLst/>
          </a:prstGeom>
          <a:noFill/>
          <a:ln/>
        </p:spPr>
        <p:txBody>
          <a:bodyPr wrap="none" lIns="0" tIns="0" rIns="0" bIns="0" rtlCol="0" anchor="t"/>
          <a:lstStyle/>
          <a:p>
            <a:pPr marL="0" indent="0" algn="l">
              <a:lnSpc>
                <a:spcPts val="1850"/>
              </a:lnSpc>
              <a:buNone/>
            </a:pPr>
            <a:endParaRPr lang="en-US" sz="1150" dirty="0"/>
          </a:p>
        </p:txBody>
      </p:sp>
      <p:sp>
        <p:nvSpPr>
          <p:cNvPr id="87" name="Text 85"/>
          <p:cNvSpPr/>
          <p:nvPr/>
        </p:nvSpPr>
        <p:spPr>
          <a:xfrm>
            <a:off x="7621905" y="6771084"/>
            <a:ext cx="1035248" cy="235744"/>
          </a:xfrm>
          <a:prstGeom prst="rect">
            <a:avLst/>
          </a:prstGeom>
          <a:noFill/>
          <a:ln/>
        </p:spPr>
        <p:txBody>
          <a:bodyPr wrap="none" lIns="0" tIns="0" rIns="0" bIns="0" rtlCol="0" anchor="t"/>
          <a:lstStyle/>
          <a:p>
            <a:pPr marL="0" indent="0" algn="l">
              <a:lnSpc>
                <a:spcPts val="1850"/>
              </a:lnSpc>
              <a:buNone/>
            </a:pPr>
            <a:endParaRPr lang="en-US" sz="1150" dirty="0"/>
          </a:p>
        </p:txBody>
      </p:sp>
      <p:sp>
        <p:nvSpPr>
          <p:cNvPr id="88" name="Text 86"/>
          <p:cNvSpPr/>
          <p:nvPr/>
        </p:nvSpPr>
        <p:spPr>
          <a:xfrm>
            <a:off x="9177814" y="1100733"/>
            <a:ext cx="4666298" cy="921544"/>
          </a:xfrm>
          <a:prstGeom prst="rect">
            <a:avLst/>
          </a:prstGeom>
          <a:noFill/>
          <a:ln/>
        </p:spPr>
        <p:txBody>
          <a:bodyPr wrap="square" lIns="0" tIns="0" rIns="0" bIns="0" rtlCol="0" anchor="t"/>
          <a:lstStyle/>
          <a:p>
            <a:pPr marL="0" indent="0" algn="l">
              <a:lnSpc>
                <a:spcPts val="3600"/>
              </a:lnSpc>
              <a:buNone/>
            </a:pPr>
            <a:r>
              <a:rPr lang="en-US" sz="2900" dirty="0">
                <a:solidFill>
                  <a:srgbClr val="FA95AF"/>
                </a:solidFill>
                <a:latin typeface="Anton" pitchFamily="34" charset="0"/>
                <a:ea typeface="Anton" pitchFamily="34" charset="-122"/>
                <a:cs typeface="Anton" pitchFamily="34" charset="-120"/>
              </a:rPr>
              <a:t>Real Estate Investment Recommendations</a:t>
            </a:r>
            <a:endParaRPr lang="en-US" sz="2900" dirty="0"/>
          </a:p>
        </p:txBody>
      </p:sp>
      <p:sp>
        <p:nvSpPr>
          <p:cNvPr id="89" name="Shape 87"/>
          <p:cNvSpPr/>
          <p:nvPr/>
        </p:nvSpPr>
        <p:spPr>
          <a:xfrm>
            <a:off x="9177814" y="2188131"/>
            <a:ext cx="4666298" cy="1788438"/>
          </a:xfrm>
          <a:prstGeom prst="roundRect">
            <a:avLst>
              <a:gd name="adj" fmla="val 1237"/>
            </a:avLst>
          </a:prstGeom>
          <a:solidFill>
            <a:srgbClr val="490315"/>
          </a:solidFill>
          <a:ln/>
        </p:spPr>
        <p:txBody>
          <a:bodyPr/>
          <a:lstStyle/>
          <a:p>
            <a:endParaRPr lang="en-US"/>
          </a:p>
        </p:txBody>
      </p:sp>
      <p:pic>
        <p:nvPicPr>
          <p:cNvPr id="90" name="Image 0" descr="preencoded.png"/>
          <p:cNvPicPr>
            <a:picLocks noChangeAspect="1"/>
          </p:cNvPicPr>
          <p:nvPr/>
        </p:nvPicPr>
        <p:blipFill>
          <a:blip r:embed="rId3"/>
          <a:stretch>
            <a:fillRect/>
          </a:stretch>
        </p:blipFill>
        <p:spPr>
          <a:xfrm>
            <a:off x="9325213" y="2401610"/>
            <a:ext cx="230267" cy="184190"/>
          </a:xfrm>
          <a:prstGeom prst="rect">
            <a:avLst/>
          </a:prstGeom>
        </p:spPr>
      </p:pic>
      <p:sp>
        <p:nvSpPr>
          <p:cNvPr id="91" name="Text 88"/>
          <p:cNvSpPr/>
          <p:nvPr/>
        </p:nvSpPr>
        <p:spPr>
          <a:xfrm>
            <a:off x="9702879" y="2372320"/>
            <a:ext cx="1842968" cy="230386"/>
          </a:xfrm>
          <a:prstGeom prst="rect">
            <a:avLst/>
          </a:prstGeom>
          <a:noFill/>
          <a:ln/>
        </p:spPr>
        <p:txBody>
          <a:bodyPr wrap="none" lIns="0" tIns="0" rIns="0" bIns="0" rtlCol="0" anchor="t"/>
          <a:lstStyle/>
          <a:p>
            <a:pPr marL="0" indent="0" algn="l">
              <a:lnSpc>
                <a:spcPts val="1800"/>
              </a:lnSpc>
              <a:buNone/>
            </a:pPr>
            <a:r>
              <a:rPr lang="en-US" sz="1450" dirty="0">
                <a:solidFill>
                  <a:srgbClr val="FFFFFF"/>
                </a:solidFill>
                <a:latin typeface="Anton" pitchFamily="34" charset="0"/>
                <a:ea typeface="Anton" pitchFamily="34" charset="-122"/>
                <a:cs typeface="Anton" pitchFamily="34" charset="-120"/>
              </a:rPr>
              <a:t>Key Definitions</a:t>
            </a:r>
            <a:endParaRPr lang="en-US" sz="1450" dirty="0"/>
          </a:p>
        </p:txBody>
      </p:sp>
      <p:sp>
        <p:nvSpPr>
          <p:cNvPr id="92" name="Text 89"/>
          <p:cNvSpPr/>
          <p:nvPr/>
        </p:nvSpPr>
        <p:spPr>
          <a:xfrm>
            <a:off x="9702879" y="2750106"/>
            <a:ext cx="3993832" cy="188714"/>
          </a:xfrm>
          <a:prstGeom prst="rect">
            <a:avLst/>
          </a:prstGeom>
          <a:noFill/>
          <a:ln/>
        </p:spPr>
        <p:txBody>
          <a:bodyPr wrap="none" lIns="0" tIns="0" rIns="0" bIns="0" rtlCol="0" anchor="t"/>
          <a:lstStyle/>
          <a:p>
            <a:pPr marL="0" indent="0" algn="l">
              <a:lnSpc>
                <a:spcPts val="1450"/>
              </a:lnSpc>
              <a:buNone/>
            </a:pPr>
            <a:r>
              <a:rPr lang="en-US" sz="900" b="1" dirty="0">
                <a:solidFill>
                  <a:srgbClr val="FFFFFF"/>
                </a:solidFill>
                <a:latin typeface="Fira Sans" pitchFamily="34" charset="0"/>
                <a:ea typeface="Fira Sans" pitchFamily="34" charset="-122"/>
                <a:cs typeface="Fira Sans" pitchFamily="34" charset="-120"/>
              </a:rPr>
              <a:t>Combo Price = Sum of actual prices of three houses</a:t>
            </a:r>
            <a:endParaRPr lang="en-US" sz="900" dirty="0"/>
          </a:p>
        </p:txBody>
      </p:sp>
      <p:sp>
        <p:nvSpPr>
          <p:cNvPr id="93" name="Text 90"/>
          <p:cNvSpPr/>
          <p:nvPr/>
        </p:nvSpPr>
        <p:spPr>
          <a:xfrm>
            <a:off x="9702879" y="3071455"/>
            <a:ext cx="3993832" cy="188714"/>
          </a:xfrm>
          <a:prstGeom prst="rect">
            <a:avLst/>
          </a:prstGeom>
          <a:noFill/>
          <a:ln/>
        </p:spPr>
        <p:txBody>
          <a:bodyPr wrap="none" lIns="0" tIns="0" rIns="0" bIns="0" rtlCol="0" anchor="t"/>
          <a:lstStyle/>
          <a:p>
            <a:pPr marL="0" indent="0" algn="l">
              <a:lnSpc>
                <a:spcPts val="1450"/>
              </a:lnSpc>
              <a:buNone/>
            </a:pPr>
            <a:r>
              <a:rPr lang="en-US" sz="900" b="1" dirty="0">
                <a:solidFill>
                  <a:srgbClr val="FFFFFF"/>
                </a:solidFill>
                <a:latin typeface="Fira Sans" pitchFamily="34" charset="0"/>
                <a:ea typeface="Fira Sans" pitchFamily="34" charset="-122"/>
                <a:cs typeface="Fira Sans" pitchFamily="34" charset="-120"/>
              </a:rPr>
              <a:t>Combo Deviation = Sum of deviations of three houses</a:t>
            </a:r>
            <a:endParaRPr lang="en-US" sz="900" dirty="0"/>
          </a:p>
        </p:txBody>
      </p:sp>
      <p:sp>
        <p:nvSpPr>
          <p:cNvPr id="94" name="Text 91"/>
          <p:cNvSpPr/>
          <p:nvPr/>
        </p:nvSpPr>
        <p:spPr>
          <a:xfrm>
            <a:off x="9702879" y="3392805"/>
            <a:ext cx="3993832" cy="377428"/>
          </a:xfrm>
          <a:prstGeom prst="rect">
            <a:avLst/>
          </a:prstGeom>
          <a:noFill/>
          <a:ln/>
        </p:spPr>
        <p:txBody>
          <a:bodyPr wrap="square" lIns="0" tIns="0" rIns="0" bIns="0" rtlCol="0" anchor="t"/>
          <a:lstStyle/>
          <a:p>
            <a:pPr marL="0" indent="0" algn="l">
              <a:lnSpc>
                <a:spcPts val="1450"/>
              </a:lnSpc>
              <a:buNone/>
            </a:pPr>
            <a:r>
              <a:rPr lang="en-US" sz="900" dirty="0">
                <a:solidFill>
                  <a:srgbClr val="FFFFFF"/>
                </a:solidFill>
                <a:latin typeface="Fira Sans" pitchFamily="34" charset="0"/>
                <a:ea typeface="Fira Sans" pitchFamily="34" charset="-122"/>
                <a:cs typeface="Fira Sans" pitchFamily="34" charset="-120"/>
              </a:rPr>
              <a:t>These metrics are calculated for combinations of three properties, providing a comprehensive view of potential investment opportunities.</a:t>
            </a:r>
            <a:endParaRPr lang="en-US" sz="900" dirty="0"/>
          </a:p>
        </p:txBody>
      </p:sp>
      <p:sp>
        <p:nvSpPr>
          <p:cNvPr id="95" name="Text 92"/>
          <p:cNvSpPr/>
          <p:nvPr/>
        </p:nvSpPr>
        <p:spPr>
          <a:xfrm>
            <a:off x="9177814" y="4142423"/>
            <a:ext cx="4666298" cy="942975"/>
          </a:xfrm>
          <a:prstGeom prst="rect">
            <a:avLst/>
          </a:prstGeom>
          <a:noFill/>
          <a:ln/>
        </p:spPr>
        <p:txBody>
          <a:bodyPr wrap="square" lIns="0" tIns="0" rIns="0" bIns="0" rtlCol="0" anchor="t"/>
          <a:lstStyle/>
          <a:p>
            <a:pPr marL="0" indent="0" algn="l">
              <a:lnSpc>
                <a:spcPts val="1850"/>
              </a:lnSpc>
              <a:buNone/>
            </a:pPr>
            <a:r>
              <a:rPr lang="en-US" sz="1150" dirty="0">
                <a:solidFill>
                  <a:srgbClr val="E0D6DE"/>
                </a:solidFill>
                <a:latin typeface="Fira Sans" pitchFamily="34" charset="0"/>
                <a:ea typeface="Fira Sans" pitchFamily="34" charset="-122"/>
                <a:cs typeface="Fira Sans" pitchFamily="34" charset="-120"/>
              </a:rPr>
              <a:t>Investment Combos are ranked in descending order, indicating the most beneficial opportunities at the top and the least at the end. This allows investors to quickly identify and prioritize the most attractive property groupings based on their combined price benefits.</a:t>
            </a:r>
            <a:endParaRPr lang="en-US" sz="1150" dirty="0"/>
          </a:p>
        </p:txBody>
      </p:sp>
      <p:sp>
        <p:nvSpPr>
          <p:cNvPr id="96" name="Rectangle 95">
            <a:extLst>
              <a:ext uri="{FF2B5EF4-FFF2-40B4-BE49-F238E27FC236}">
                <a16:creationId xmlns:a16="http://schemas.microsoft.com/office/drawing/2014/main" id="{FB9B18D9-4184-1DFD-3641-EFC26711CDCC}"/>
              </a:ext>
            </a:extLst>
          </p:cNvPr>
          <p:cNvSpPr/>
          <p:nvPr/>
        </p:nvSpPr>
        <p:spPr>
          <a:xfrm>
            <a:off x="12832773" y="7772400"/>
            <a:ext cx="1797627" cy="362903"/>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8E512-F39D-B045-1979-FC0A816AC91A}"/>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7DC69C79-3D66-383D-4781-4C980FFE6E6D}"/>
              </a:ext>
            </a:extLst>
          </p:cNvPr>
          <p:cNvSpPr/>
          <p:nvPr/>
        </p:nvSpPr>
        <p:spPr>
          <a:xfrm>
            <a:off x="325439" y="381000"/>
            <a:ext cx="7296864" cy="729343"/>
          </a:xfrm>
          <a:prstGeom prst="rect">
            <a:avLst/>
          </a:prstGeom>
          <a:noFill/>
          <a:ln/>
        </p:spPr>
        <p:txBody>
          <a:bodyPr wrap="none" lIns="0" tIns="0" rIns="0" bIns="0" rtlCol="0" anchor="t"/>
          <a:lstStyle/>
          <a:p>
            <a:pPr marL="0" indent="0" algn="l">
              <a:lnSpc>
                <a:spcPts val="5550"/>
              </a:lnSpc>
              <a:buNone/>
            </a:pPr>
            <a:r>
              <a:rPr lang="en-US" sz="4450" dirty="0">
                <a:solidFill>
                  <a:srgbClr val="FA95AF"/>
                </a:solidFill>
                <a:latin typeface="Anton" pitchFamily="34" charset="0"/>
              </a:rPr>
              <a:t>Conclusion</a:t>
            </a:r>
            <a:endParaRPr lang="en-US" sz="4450" dirty="0"/>
          </a:p>
        </p:txBody>
      </p:sp>
      <p:sp>
        <p:nvSpPr>
          <p:cNvPr id="4" name="Text 1">
            <a:extLst>
              <a:ext uri="{FF2B5EF4-FFF2-40B4-BE49-F238E27FC236}">
                <a16:creationId xmlns:a16="http://schemas.microsoft.com/office/drawing/2014/main" id="{E9799131-6A18-5928-C0FF-75ECF106CB4A}"/>
              </a:ext>
            </a:extLst>
          </p:cNvPr>
          <p:cNvSpPr/>
          <p:nvPr/>
        </p:nvSpPr>
        <p:spPr>
          <a:xfrm>
            <a:off x="793790" y="1524000"/>
            <a:ext cx="12323496" cy="4582886"/>
          </a:xfrm>
          <a:prstGeom prst="rect">
            <a:avLst/>
          </a:prstGeom>
          <a:noFill/>
          <a:ln/>
        </p:spPr>
        <p:txBody>
          <a:bodyPr wrap="none" lIns="0" tIns="0" rIns="0" bIns="0" rtlCol="0" anchor="t"/>
          <a:lstStyle/>
          <a:p>
            <a:pPr marL="342900" indent="-342900" algn="l">
              <a:lnSpc>
                <a:spcPts val="2850"/>
              </a:lnSpc>
              <a:buAutoNum type="arabicPeriod"/>
            </a:pPr>
            <a:r>
              <a:rPr lang="en-US" sz="1750" dirty="0">
                <a:solidFill>
                  <a:srgbClr val="E0D6DE"/>
                </a:solidFill>
                <a:latin typeface="Fira Sans" pitchFamily="34" charset="0"/>
              </a:rPr>
              <a:t>Multiple Linear Regression emerged as the most accurate </a:t>
            </a:r>
          </a:p>
          <a:p>
            <a:pPr algn="l">
              <a:lnSpc>
                <a:spcPts val="2850"/>
              </a:lnSpc>
            </a:pPr>
            <a:r>
              <a:rPr lang="en-US" sz="1750" dirty="0">
                <a:solidFill>
                  <a:srgbClr val="E0D6DE"/>
                </a:solidFill>
                <a:latin typeface="Fira Sans" pitchFamily="34" charset="0"/>
              </a:rPr>
              <a:t>      and a dependable valuation model.</a:t>
            </a:r>
          </a:p>
          <a:p>
            <a:pPr algn="l">
              <a:lnSpc>
                <a:spcPts val="2850"/>
              </a:lnSpc>
            </a:pPr>
            <a:r>
              <a:rPr lang="en-US" sz="1750" dirty="0">
                <a:solidFill>
                  <a:srgbClr val="E0D6DE"/>
                </a:solidFill>
                <a:latin typeface="Fira Sans" pitchFamily="34" charset="0"/>
              </a:rPr>
              <a:t>2.   Price deviation analysis helped find properties drastically undervalued in the post-crisis market.</a:t>
            </a:r>
          </a:p>
          <a:p>
            <a:pPr algn="l">
              <a:lnSpc>
                <a:spcPts val="2850"/>
              </a:lnSpc>
            </a:pPr>
            <a:r>
              <a:rPr lang="en-US" sz="1750" dirty="0">
                <a:solidFill>
                  <a:srgbClr val="E0D6DE"/>
                </a:solidFill>
                <a:latin typeface="Fira Sans" pitchFamily="34" charset="0"/>
              </a:rPr>
              <a:t>3.   While staying within Milton’s $7 million budget, the top three property combinations</a:t>
            </a:r>
          </a:p>
          <a:p>
            <a:pPr algn="l">
              <a:lnSpc>
                <a:spcPts val="2850"/>
              </a:lnSpc>
            </a:pPr>
            <a:r>
              <a:rPr lang="en-US" sz="1750" dirty="0">
                <a:solidFill>
                  <a:srgbClr val="E0D6DE"/>
                </a:solidFill>
                <a:latin typeface="Fira Sans" pitchFamily="34" charset="0"/>
              </a:rPr>
              <a:t>      offer the greatest possible return.</a:t>
            </a:r>
          </a:p>
          <a:p>
            <a:pPr algn="l">
              <a:lnSpc>
                <a:spcPts val="2850"/>
              </a:lnSpc>
            </a:pPr>
            <a:r>
              <a:rPr lang="en-US" sz="1750" dirty="0">
                <a:solidFill>
                  <a:srgbClr val="E0D6DE"/>
                </a:solidFill>
                <a:latin typeface="Fira Sans" pitchFamily="34" charset="0"/>
              </a:rPr>
              <a:t>4.   Overall, the data-driven strategy produces transparent, risk-aware, and profit-maximizing real estate investment</a:t>
            </a:r>
          </a:p>
          <a:p>
            <a:pPr marL="342900" indent="-342900" algn="l">
              <a:lnSpc>
                <a:spcPts val="2850"/>
              </a:lnSpc>
              <a:buAutoNum type="arabicPeriod"/>
            </a:pPr>
            <a:endParaRPr lang="en-US" sz="1750" dirty="0"/>
          </a:p>
        </p:txBody>
      </p:sp>
      <p:sp>
        <p:nvSpPr>
          <p:cNvPr id="6" name="Rectangle 5">
            <a:extLst>
              <a:ext uri="{FF2B5EF4-FFF2-40B4-BE49-F238E27FC236}">
                <a16:creationId xmlns:a16="http://schemas.microsoft.com/office/drawing/2014/main" id="{5B00BC56-7A25-3324-6016-3AD9866F96B0}"/>
              </a:ext>
            </a:extLst>
          </p:cNvPr>
          <p:cNvSpPr/>
          <p:nvPr/>
        </p:nvSpPr>
        <p:spPr>
          <a:xfrm>
            <a:off x="12832773" y="7772400"/>
            <a:ext cx="1797627" cy="362903"/>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6762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635079"/>
            <a:ext cx="7267694" cy="673418"/>
          </a:xfrm>
          <a:prstGeom prst="rect">
            <a:avLst/>
          </a:prstGeom>
          <a:noFill/>
          <a:ln/>
        </p:spPr>
        <p:txBody>
          <a:bodyPr wrap="none" lIns="0" tIns="0" rIns="0" bIns="0" rtlCol="0" anchor="t"/>
          <a:lstStyle/>
          <a:p>
            <a:pPr marL="0" indent="0" algn="l">
              <a:lnSpc>
                <a:spcPts val="5300"/>
              </a:lnSpc>
              <a:buNone/>
            </a:pPr>
            <a:r>
              <a:rPr lang="en-US" sz="4200" dirty="0">
                <a:solidFill>
                  <a:srgbClr val="FA95AF"/>
                </a:solidFill>
                <a:latin typeface="Anton" pitchFamily="34" charset="0"/>
                <a:ea typeface="Anton" pitchFamily="34" charset="-122"/>
                <a:cs typeface="Anton" pitchFamily="34" charset="-120"/>
              </a:rPr>
              <a:t>Introduction: Opportunity in Crisis</a:t>
            </a:r>
            <a:endParaRPr lang="en-US" sz="4200" dirty="0"/>
          </a:p>
        </p:txBody>
      </p:sp>
      <p:sp>
        <p:nvSpPr>
          <p:cNvPr id="4" name="Text 1"/>
          <p:cNvSpPr/>
          <p:nvPr/>
        </p:nvSpPr>
        <p:spPr>
          <a:xfrm>
            <a:off x="6280190" y="1825466"/>
            <a:ext cx="3515320" cy="3103245"/>
          </a:xfrm>
          <a:prstGeom prst="rect">
            <a:avLst/>
          </a:prstGeom>
          <a:noFill/>
          <a:ln/>
        </p:spPr>
        <p:txBody>
          <a:bodyPr wrap="square" lIns="0" tIns="0" rIns="0" bIns="0" rtlCol="0" anchor="t"/>
          <a:lstStyle/>
          <a:p>
            <a:pPr marL="0" indent="0" algn="l">
              <a:lnSpc>
                <a:spcPts val="2700"/>
              </a:lnSpc>
              <a:buNone/>
            </a:pPr>
            <a:r>
              <a:rPr lang="en-US" sz="1650" dirty="0">
                <a:solidFill>
                  <a:srgbClr val="E0D6DE"/>
                </a:solidFill>
                <a:latin typeface="Fira Sans" pitchFamily="34" charset="0"/>
                <a:ea typeface="Fira Sans" pitchFamily="34" charset="-122"/>
                <a:cs typeface="Fira Sans" pitchFamily="34" charset="-120"/>
              </a:rPr>
              <a:t>San Francisco's real estate market has historically been one of the most competitive and expensive in the United States. Following the 2008 financial crisis, property values fluctuated significantly, creating uncertainty but also opportunities for investors willing to act strategically.</a:t>
            </a:r>
            <a:endParaRPr lang="en-US" sz="1650" dirty="0"/>
          </a:p>
        </p:txBody>
      </p:sp>
      <p:sp>
        <p:nvSpPr>
          <p:cNvPr id="5" name="Text 2"/>
          <p:cNvSpPr/>
          <p:nvPr/>
        </p:nvSpPr>
        <p:spPr>
          <a:xfrm>
            <a:off x="6280190" y="5122545"/>
            <a:ext cx="3515320" cy="1034415"/>
          </a:xfrm>
          <a:prstGeom prst="rect">
            <a:avLst/>
          </a:prstGeom>
          <a:noFill/>
          <a:ln/>
        </p:spPr>
        <p:txBody>
          <a:bodyPr wrap="square" lIns="0" tIns="0" rIns="0" bIns="0" rtlCol="0" anchor="t"/>
          <a:lstStyle/>
          <a:p>
            <a:pPr marL="0" indent="0" algn="l">
              <a:lnSpc>
                <a:spcPts val="2700"/>
              </a:lnSpc>
              <a:buNone/>
            </a:pPr>
            <a:r>
              <a:rPr lang="en-US" sz="1650" dirty="0">
                <a:solidFill>
                  <a:srgbClr val="E0D6DE"/>
                </a:solidFill>
                <a:latin typeface="Fira Sans" pitchFamily="34" charset="0"/>
                <a:ea typeface="Fira Sans" pitchFamily="34" charset="-122"/>
                <a:cs typeface="Fira Sans" pitchFamily="34" charset="-120"/>
              </a:rPr>
              <a:t>The challenge: determine which properties are undervalued and most suitable for investment.</a:t>
            </a:r>
            <a:endParaRPr lang="en-US" sz="1650" dirty="0"/>
          </a:p>
        </p:txBody>
      </p:sp>
      <p:sp>
        <p:nvSpPr>
          <p:cNvPr id="6" name="Shape 3"/>
          <p:cNvSpPr/>
          <p:nvPr/>
        </p:nvSpPr>
        <p:spPr>
          <a:xfrm>
            <a:off x="10328910" y="1874044"/>
            <a:ext cx="3515320" cy="2555796"/>
          </a:xfrm>
          <a:prstGeom prst="roundRect">
            <a:avLst>
              <a:gd name="adj" fmla="val 1265"/>
            </a:avLst>
          </a:prstGeom>
          <a:solidFill>
            <a:srgbClr val="3E3E3E"/>
          </a:solidFill>
          <a:ln/>
        </p:spPr>
        <p:txBody>
          <a:bodyPr/>
          <a:lstStyle/>
          <a:p>
            <a:endParaRPr lang="en-US"/>
          </a:p>
        </p:txBody>
      </p:sp>
      <p:sp>
        <p:nvSpPr>
          <p:cNvPr id="7" name="Text 4"/>
          <p:cNvSpPr/>
          <p:nvPr/>
        </p:nvSpPr>
        <p:spPr>
          <a:xfrm>
            <a:off x="10544294" y="2089428"/>
            <a:ext cx="2693551" cy="336590"/>
          </a:xfrm>
          <a:prstGeom prst="rect">
            <a:avLst/>
          </a:prstGeom>
          <a:noFill/>
          <a:ln/>
        </p:spPr>
        <p:txBody>
          <a:bodyPr wrap="none" lIns="0" tIns="0" rIns="0" bIns="0" rtlCol="0" anchor="t"/>
          <a:lstStyle/>
          <a:p>
            <a:pPr marL="0" indent="0" algn="l">
              <a:lnSpc>
                <a:spcPts val="2650"/>
              </a:lnSpc>
              <a:buNone/>
            </a:pPr>
            <a:r>
              <a:rPr lang="en-US" sz="2100" dirty="0">
                <a:solidFill>
                  <a:srgbClr val="E0D6DE"/>
                </a:solidFill>
                <a:latin typeface="Anton" pitchFamily="34" charset="0"/>
                <a:ea typeface="Anton" pitchFamily="34" charset="-122"/>
                <a:cs typeface="Anton" pitchFamily="34" charset="-120"/>
              </a:rPr>
              <a:t>Market Impact</a:t>
            </a:r>
            <a:endParaRPr lang="en-US" sz="2100" dirty="0"/>
          </a:p>
        </p:txBody>
      </p:sp>
      <p:sp>
        <p:nvSpPr>
          <p:cNvPr id="8" name="Text 5"/>
          <p:cNvSpPr/>
          <p:nvPr/>
        </p:nvSpPr>
        <p:spPr>
          <a:xfrm>
            <a:off x="10544294" y="2641402"/>
            <a:ext cx="3084552" cy="1034415"/>
          </a:xfrm>
          <a:prstGeom prst="rect">
            <a:avLst/>
          </a:prstGeom>
          <a:noFill/>
          <a:ln/>
        </p:spPr>
        <p:txBody>
          <a:bodyPr wrap="square" lIns="0" tIns="0" rIns="0" bIns="0" rtlCol="0" anchor="t"/>
          <a:lstStyle/>
          <a:p>
            <a:pPr marL="0" indent="0" algn="l">
              <a:lnSpc>
                <a:spcPts val="2700"/>
              </a:lnSpc>
              <a:buNone/>
            </a:pPr>
            <a:r>
              <a:rPr lang="en-US" sz="1650" dirty="0">
                <a:solidFill>
                  <a:srgbClr val="E0D6DE"/>
                </a:solidFill>
                <a:latin typeface="Fira Sans" pitchFamily="34" charset="0"/>
                <a:ea typeface="Fira Sans" pitchFamily="34" charset="-122"/>
                <a:cs typeface="Fira Sans" pitchFamily="34" charset="-120"/>
              </a:rPr>
              <a:t>Home prices fell 20-30% during the crash, hitting their lowest point in early 2009</a:t>
            </a:r>
            <a:endParaRPr lang="en-US" sz="1650" dirty="0"/>
          </a:p>
        </p:txBody>
      </p:sp>
      <p:sp>
        <p:nvSpPr>
          <p:cNvPr id="9" name="Text 6"/>
          <p:cNvSpPr/>
          <p:nvPr/>
        </p:nvSpPr>
        <p:spPr>
          <a:xfrm>
            <a:off x="10544294" y="3869650"/>
            <a:ext cx="3084552" cy="344805"/>
          </a:xfrm>
          <a:prstGeom prst="rect">
            <a:avLst/>
          </a:prstGeom>
          <a:noFill/>
          <a:ln/>
        </p:spPr>
        <p:txBody>
          <a:bodyPr wrap="none" lIns="0" tIns="0" rIns="0" bIns="0" rtlCol="0" anchor="t"/>
          <a:lstStyle/>
          <a:p>
            <a:pPr marL="0" indent="0" algn="l">
              <a:lnSpc>
                <a:spcPts val="2700"/>
              </a:lnSpc>
              <a:buNone/>
            </a:pPr>
            <a:r>
              <a:rPr lang="en-US" sz="1650" i="1" dirty="0">
                <a:solidFill>
                  <a:srgbClr val="E0D6DE"/>
                </a:solidFill>
                <a:latin typeface="Fira Sans" pitchFamily="34" charset="0"/>
                <a:ea typeface="Fira Sans" pitchFamily="34" charset="-122"/>
                <a:cs typeface="Fira Sans" pitchFamily="34" charset="-120"/>
              </a:rPr>
              <a:t>San Francisco Chronicle, 2014</a:t>
            </a:r>
            <a:endParaRPr lang="en-US" sz="1650" dirty="0"/>
          </a:p>
        </p:txBody>
      </p:sp>
      <p:sp>
        <p:nvSpPr>
          <p:cNvPr id="10" name="Shape 7"/>
          <p:cNvSpPr/>
          <p:nvPr/>
        </p:nvSpPr>
        <p:spPr>
          <a:xfrm>
            <a:off x="10328910" y="4645223"/>
            <a:ext cx="3515320" cy="2706767"/>
          </a:xfrm>
          <a:prstGeom prst="roundRect">
            <a:avLst>
              <a:gd name="adj" fmla="val 1194"/>
            </a:avLst>
          </a:prstGeom>
          <a:solidFill>
            <a:srgbClr val="3E3E3E"/>
          </a:solidFill>
          <a:ln/>
        </p:spPr>
        <p:txBody>
          <a:bodyPr/>
          <a:lstStyle/>
          <a:p>
            <a:endParaRPr lang="en-US"/>
          </a:p>
        </p:txBody>
      </p:sp>
      <p:sp>
        <p:nvSpPr>
          <p:cNvPr id="11" name="Text 8"/>
          <p:cNvSpPr/>
          <p:nvPr/>
        </p:nvSpPr>
        <p:spPr>
          <a:xfrm>
            <a:off x="10544294" y="4860608"/>
            <a:ext cx="2693551" cy="336590"/>
          </a:xfrm>
          <a:prstGeom prst="rect">
            <a:avLst/>
          </a:prstGeom>
          <a:noFill/>
          <a:ln/>
        </p:spPr>
        <p:txBody>
          <a:bodyPr wrap="none" lIns="0" tIns="0" rIns="0" bIns="0" rtlCol="0" anchor="t"/>
          <a:lstStyle/>
          <a:p>
            <a:pPr marL="0" indent="0" algn="l">
              <a:lnSpc>
                <a:spcPts val="2650"/>
              </a:lnSpc>
              <a:buNone/>
            </a:pPr>
            <a:r>
              <a:rPr lang="en-US" sz="2100" dirty="0">
                <a:solidFill>
                  <a:srgbClr val="E0D6DE"/>
                </a:solidFill>
                <a:latin typeface="Anton" pitchFamily="34" charset="0"/>
                <a:ea typeface="Anton" pitchFamily="34" charset="-122"/>
                <a:cs typeface="Anton" pitchFamily="34" charset="-120"/>
              </a:rPr>
              <a:t>Project Goal</a:t>
            </a:r>
            <a:endParaRPr lang="en-US" sz="2100" dirty="0"/>
          </a:p>
        </p:txBody>
      </p:sp>
      <p:sp>
        <p:nvSpPr>
          <p:cNvPr id="12" name="Text 9"/>
          <p:cNvSpPr/>
          <p:nvPr/>
        </p:nvSpPr>
        <p:spPr>
          <a:xfrm>
            <a:off x="10544294" y="5412581"/>
            <a:ext cx="3084552" cy="1724025"/>
          </a:xfrm>
          <a:prstGeom prst="rect">
            <a:avLst/>
          </a:prstGeom>
          <a:noFill/>
          <a:ln/>
        </p:spPr>
        <p:txBody>
          <a:bodyPr wrap="square" lIns="0" tIns="0" rIns="0" bIns="0" rtlCol="0" anchor="t"/>
          <a:lstStyle/>
          <a:p>
            <a:pPr marL="0" indent="0" algn="l">
              <a:lnSpc>
                <a:spcPts val="2700"/>
              </a:lnSpc>
              <a:buNone/>
            </a:pPr>
            <a:r>
              <a:rPr lang="en-US" sz="1650" dirty="0">
                <a:solidFill>
                  <a:srgbClr val="E0D6DE"/>
                </a:solidFill>
                <a:latin typeface="Fira Sans" pitchFamily="34" charset="0"/>
                <a:ea typeface="Fira Sans" pitchFamily="34" charset="-122"/>
                <a:cs typeface="Fira Sans" pitchFamily="34" charset="-120"/>
              </a:rPr>
              <a:t>Design a data-driven framework to estimate property values and identify the best investment opportunities</a:t>
            </a:r>
            <a:endParaRPr lang="en-US" sz="1650" dirty="0"/>
          </a:p>
        </p:txBody>
      </p:sp>
      <p:sp>
        <p:nvSpPr>
          <p:cNvPr id="13" name="Rectangle 12">
            <a:extLst>
              <a:ext uri="{FF2B5EF4-FFF2-40B4-BE49-F238E27FC236}">
                <a16:creationId xmlns:a16="http://schemas.microsoft.com/office/drawing/2014/main" id="{F34476C0-653D-12F0-F5BF-D92D8A784499}"/>
              </a:ext>
            </a:extLst>
          </p:cNvPr>
          <p:cNvSpPr/>
          <p:nvPr/>
        </p:nvSpPr>
        <p:spPr>
          <a:xfrm>
            <a:off x="12832773" y="7772400"/>
            <a:ext cx="1797627" cy="362903"/>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73641" y="619006"/>
            <a:ext cx="7569517" cy="1194911"/>
          </a:xfrm>
          <a:prstGeom prst="rect">
            <a:avLst/>
          </a:prstGeom>
          <a:noFill/>
          <a:ln/>
        </p:spPr>
        <p:txBody>
          <a:bodyPr wrap="square" lIns="0" tIns="0" rIns="0" bIns="0" rtlCol="0" anchor="t"/>
          <a:lstStyle/>
          <a:p>
            <a:pPr marL="0" indent="0" algn="l">
              <a:lnSpc>
                <a:spcPts val="4700"/>
              </a:lnSpc>
              <a:buNone/>
            </a:pPr>
            <a:r>
              <a:rPr lang="en-US" sz="3750" dirty="0">
                <a:solidFill>
                  <a:srgbClr val="FA95AF"/>
                </a:solidFill>
                <a:latin typeface="Anton" pitchFamily="34" charset="0"/>
                <a:ea typeface="Anton" pitchFamily="34" charset="-122"/>
                <a:cs typeface="Anton" pitchFamily="34" charset="-120"/>
              </a:rPr>
              <a:t>Case Study: The Milton Campos Challenge</a:t>
            </a:r>
            <a:endParaRPr lang="en-US" sz="3750" dirty="0"/>
          </a:p>
        </p:txBody>
      </p:sp>
      <p:sp>
        <p:nvSpPr>
          <p:cNvPr id="4" name="Shape 1"/>
          <p:cNvSpPr/>
          <p:nvPr/>
        </p:nvSpPr>
        <p:spPr>
          <a:xfrm>
            <a:off x="6488668" y="2100620"/>
            <a:ext cx="22860" cy="5509855"/>
          </a:xfrm>
          <a:prstGeom prst="roundRect">
            <a:avLst>
              <a:gd name="adj" fmla="val 125466"/>
            </a:avLst>
          </a:prstGeom>
          <a:solidFill>
            <a:srgbClr val="575757"/>
          </a:solidFill>
          <a:ln/>
        </p:spPr>
        <p:txBody>
          <a:bodyPr/>
          <a:lstStyle/>
          <a:p>
            <a:endParaRPr lang="en-US"/>
          </a:p>
        </p:txBody>
      </p:sp>
      <p:sp>
        <p:nvSpPr>
          <p:cNvPr id="5" name="Shape 2"/>
          <p:cNvSpPr/>
          <p:nvPr/>
        </p:nvSpPr>
        <p:spPr>
          <a:xfrm>
            <a:off x="6680895" y="2304217"/>
            <a:ext cx="573524" cy="22860"/>
          </a:xfrm>
          <a:prstGeom prst="roundRect">
            <a:avLst>
              <a:gd name="adj" fmla="val 125466"/>
            </a:avLst>
          </a:prstGeom>
          <a:solidFill>
            <a:srgbClr val="575757"/>
          </a:solidFill>
          <a:ln/>
        </p:spPr>
        <p:txBody>
          <a:bodyPr/>
          <a:lstStyle/>
          <a:p>
            <a:endParaRPr lang="en-US"/>
          </a:p>
        </p:txBody>
      </p:sp>
      <p:sp>
        <p:nvSpPr>
          <p:cNvPr id="6" name="Shape 3"/>
          <p:cNvSpPr/>
          <p:nvPr/>
        </p:nvSpPr>
        <p:spPr>
          <a:xfrm>
            <a:off x="6273582" y="2100620"/>
            <a:ext cx="430173" cy="430173"/>
          </a:xfrm>
          <a:prstGeom prst="roundRect">
            <a:avLst>
              <a:gd name="adj" fmla="val 6667"/>
            </a:avLst>
          </a:prstGeom>
          <a:solidFill>
            <a:srgbClr val="3E3E3E"/>
          </a:solidFill>
          <a:ln/>
        </p:spPr>
        <p:txBody>
          <a:bodyPr/>
          <a:lstStyle/>
          <a:p>
            <a:endParaRPr lang="en-US"/>
          </a:p>
        </p:txBody>
      </p:sp>
      <p:sp>
        <p:nvSpPr>
          <p:cNvPr id="7" name="Text 4"/>
          <p:cNvSpPr/>
          <p:nvPr/>
        </p:nvSpPr>
        <p:spPr>
          <a:xfrm>
            <a:off x="6345257" y="2136398"/>
            <a:ext cx="286703" cy="358497"/>
          </a:xfrm>
          <a:prstGeom prst="rect">
            <a:avLst/>
          </a:prstGeom>
          <a:noFill/>
          <a:ln/>
        </p:spPr>
        <p:txBody>
          <a:bodyPr wrap="none" lIns="0" tIns="0" rIns="0" bIns="0" rtlCol="0" anchor="t"/>
          <a:lstStyle/>
          <a:p>
            <a:pPr marL="0" indent="0" algn="ctr">
              <a:lnSpc>
                <a:spcPts val="2250"/>
              </a:lnSpc>
              <a:buNone/>
            </a:pPr>
            <a:r>
              <a:rPr lang="en-US" sz="2250" dirty="0">
                <a:solidFill>
                  <a:srgbClr val="E0D6DE"/>
                </a:solidFill>
                <a:latin typeface="Anton" pitchFamily="34" charset="0"/>
                <a:ea typeface="Anton" pitchFamily="34" charset="-122"/>
                <a:cs typeface="Anton" pitchFamily="34" charset="-120"/>
              </a:rPr>
              <a:t>1</a:t>
            </a:r>
            <a:endParaRPr lang="en-US" sz="2250" dirty="0"/>
          </a:p>
        </p:txBody>
      </p:sp>
      <p:sp>
        <p:nvSpPr>
          <p:cNvPr id="8" name="Text 5"/>
          <p:cNvSpPr/>
          <p:nvPr/>
        </p:nvSpPr>
        <p:spPr>
          <a:xfrm>
            <a:off x="7444740" y="2166342"/>
            <a:ext cx="2390061" cy="298609"/>
          </a:xfrm>
          <a:prstGeom prst="rect">
            <a:avLst/>
          </a:prstGeom>
          <a:noFill/>
          <a:ln/>
        </p:spPr>
        <p:txBody>
          <a:bodyPr wrap="none" lIns="0" tIns="0" rIns="0" bIns="0" rtlCol="0" anchor="t"/>
          <a:lstStyle/>
          <a:p>
            <a:pPr marL="0" indent="0" algn="l">
              <a:lnSpc>
                <a:spcPts val="2350"/>
              </a:lnSpc>
              <a:buNone/>
            </a:pPr>
            <a:r>
              <a:rPr lang="en-US" sz="1850" dirty="0">
                <a:solidFill>
                  <a:srgbClr val="E0D6DE"/>
                </a:solidFill>
                <a:latin typeface="Anton" pitchFamily="34" charset="0"/>
                <a:ea typeface="Anton" pitchFamily="34" charset="-122"/>
                <a:cs typeface="Anton" pitchFamily="34" charset="-120"/>
              </a:rPr>
              <a:t>The Investor</a:t>
            </a:r>
            <a:endParaRPr lang="en-US" sz="1850" dirty="0"/>
          </a:p>
        </p:txBody>
      </p:sp>
      <p:sp>
        <p:nvSpPr>
          <p:cNvPr id="9" name="Text 6"/>
          <p:cNvSpPr/>
          <p:nvPr/>
        </p:nvSpPr>
        <p:spPr>
          <a:xfrm>
            <a:off x="7444740" y="2579608"/>
            <a:ext cx="6398419" cy="611743"/>
          </a:xfrm>
          <a:prstGeom prst="rect">
            <a:avLst/>
          </a:prstGeom>
          <a:noFill/>
          <a:ln/>
        </p:spPr>
        <p:txBody>
          <a:bodyPr wrap="square" lIns="0" tIns="0" rIns="0" bIns="0" rtlCol="0" anchor="t"/>
          <a:lstStyle/>
          <a:p>
            <a:pPr marL="0" indent="0" algn="l">
              <a:lnSpc>
                <a:spcPts val="2400"/>
              </a:lnSpc>
              <a:buNone/>
            </a:pPr>
            <a:r>
              <a:rPr lang="en-US" sz="1500" dirty="0">
                <a:solidFill>
                  <a:srgbClr val="E0D6DE"/>
                </a:solidFill>
                <a:latin typeface="Fira Sans" pitchFamily="34" charset="0"/>
                <a:ea typeface="Fira Sans" pitchFamily="34" charset="-122"/>
                <a:cs typeface="Fira Sans" pitchFamily="34" charset="-120"/>
              </a:rPr>
              <a:t>Milton Campos, youngest son of a family who achieved financial success through their heavy equipment maintenance company</a:t>
            </a:r>
            <a:endParaRPr lang="en-US" sz="1500" dirty="0"/>
          </a:p>
        </p:txBody>
      </p:sp>
      <p:sp>
        <p:nvSpPr>
          <p:cNvPr id="10" name="Shape 7"/>
          <p:cNvSpPr/>
          <p:nvPr/>
        </p:nvSpPr>
        <p:spPr>
          <a:xfrm>
            <a:off x="6680895" y="3777258"/>
            <a:ext cx="573524" cy="22860"/>
          </a:xfrm>
          <a:prstGeom prst="roundRect">
            <a:avLst>
              <a:gd name="adj" fmla="val 125466"/>
            </a:avLst>
          </a:prstGeom>
          <a:solidFill>
            <a:srgbClr val="575757"/>
          </a:solidFill>
          <a:ln/>
        </p:spPr>
        <p:txBody>
          <a:bodyPr/>
          <a:lstStyle/>
          <a:p>
            <a:endParaRPr lang="en-US"/>
          </a:p>
        </p:txBody>
      </p:sp>
      <p:sp>
        <p:nvSpPr>
          <p:cNvPr id="11" name="Shape 8"/>
          <p:cNvSpPr/>
          <p:nvPr/>
        </p:nvSpPr>
        <p:spPr>
          <a:xfrm>
            <a:off x="6273582" y="3573661"/>
            <a:ext cx="430173" cy="430173"/>
          </a:xfrm>
          <a:prstGeom prst="roundRect">
            <a:avLst>
              <a:gd name="adj" fmla="val 6667"/>
            </a:avLst>
          </a:prstGeom>
          <a:solidFill>
            <a:srgbClr val="3E3E3E"/>
          </a:solidFill>
          <a:ln/>
        </p:spPr>
        <p:txBody>
          <a:bodyPr/>
          <a:lstStyle/>
          <a:p>
            <a:endParaRPr lang="en-US"/>
          </a:p>
        </p:txBody>
      </p:sp>
      <p:sp>
        <p:nvSpPr>
          <p:cNvPr id="12" name="Text 9"/>
          <p:cNvSpPr/>
          <p:nvPr/>
        </p:nvSpPr>
        <p:spPr>
          <a:xfrm>
            <a:off x="6345257" y="3609439"/>
            <a:ext cx="286703" cy="358497"/>
          </a:xfrm>
          <a:prstGeom prst="rect">
            <a:avLst/>
          </a:prstGeom>
          <a:noFill/>
          <a:ln/>
        </p:spPr>
        <p:txBody>
          <a:bodyPr wrap="none" lIns="0" tIns="0" rIns="0" bIns="0" rtlCol="0" anchor="t"/>
          <a:lstStyle/>
          <a:p>
            <a:pPr marL="0" indent="0" algn="ctr">
              <a:lnSpc>
                <a:spcPts val="2250"/>
              </a:lnSpc>
              <a:buNone/>
            </a:pPr>
            <a:r>
              <a:rPr lang="en-US" sz="2250" dirty="0">
                <a:solidFill>
                  <a:srgbClr val="E0D6DE"/>
                </a:solidFill>
                <a:latin typeface="Anton" pitchFamily="34" charset="0"/>
                <a:ea typeface="Anton" pitchFamily="34" charset="-122"/>
                <a:cs typeface="Anton" pitchFamily="34" charset="-120"/>
              </a:rPr>
              <a:t>2</a:t>
            </a:r>
            <a:endParaRPr lang="en-US" sz="2250" dirty="0"/>
          </a:p>
        </p:txBody>
      </p:sp>
      <p:sp>
        <p:nvSpPr>
          <p:cNvPr id="13" name="Text 10"/>
          <p:cNvSpPr/>
          <p:nvPr/>
        </p:nvSpPr>
        <p:spPr>
          <a:xfrm>
            <a:off x="7444740" y="3639383"/>
            <a:ext cx="2390061" cy="298609"/>
          </a:xfrm>
          <a:prstGeom prst="rect">
            <a:avLst/>
          </a:prstGeom>
          <a:noFill/>
          <a:ln/>
        </p:spPr>
        <p:txBody>
          <a:bodyPr wrap="none" lIns="0" tIns="0" rIns="0" bIns="0" rtlCol="0" anchor="t"/>
          <a:lstStyle/>
          <a:p>
            <a:pPr marL="0" indent="0" algn="l">
              <a:lnSpc>
                <a:spcPts val="2350"/>
              </a:lnSpc>
              <a:buNone/>
            </a:pPr>
            <a:r>
              <a:rPr lang="en-US" sz="1850" dirty="0">
                <a:solidFill>
                  <a:srgbClr val="E0D6DE"/>
                </a:solidFill>
                <a:latin typeface="Anton" pitchFamily="34" charset="0"/>
                <a:ea typeface="Anton" pitchFamily="34" charset="-122"/>
                <a:cs typeface="Anton" pitchFamily="34" charset="-120"/>
              </a:rPr>
              <a:t>The Investment</a:t>
            </a:r>
            <a:endParaRPr lang="en-US" sz="1850" dirty="0"/>
          </a:p>
        </p:txBody>
      </p:sp>
      <p:sp>
        <p:nvSpPr>
          <p:cNvPr id="14" name="Text 11"/>
          <p:cNvSpPr/>
          <p:nvPr/>
        </p:nvSpPr>
        <p:spPr>
          <a:xfrm>
            <a:off x="7444740" y="4052649"/>
            <a:ext cx="6398419" cy="611743"/>
          </a:xfrm>
          <a:prstGeom prst="rect">
            <a:avLst/>
          </a:prstGeom>
          <a:noFill/>
          <a:ln/>
        </p:spPr>
        <p:txBody>
          <a:bodyPr wrap="square" lIns="0" tIns="0" rIns="0" bIns="0" rtlCol="0" anchor="t"/>
          <a:lstStyle/>
          <a:p>
            <a:pPr marL="0" indent="0" algn="l">
              <a:lnSpc>
                <a:spcPts val="2400"/>
              </a:lnSpc>
              <a:buNone/>
            </a:pPr>
            <a:r>
              <a:rPr lang="en-US" sz="1500" dirty="0">
                <a:solidFill>
                  <a:srgbClr val="E0D6DE"/>
                </a:solidFill>
                <a:latin typeface="Fira Sans" pitchFamily="34" charset="0"/>
                <a:ea typeface="Fira Sans" pitchFamily="34" charset="-122"/>
                <a:cs typeface="Fira Sans" pitchFamily="34" charset="-120"/>
              </a:rPr>
              <a:t>Approximately </a:t>
            </a:r>
            <a:r>
              <a:rPr lang="en-US" sz="1500" b="1" dirty="0">
                <a:solidFill>
                  <a:srgbClr val="E0D6DE"/>
                </a:solidFill>
                <a:latin typeface="Fira Sans" pitchFamily="34" charset="0"/>
                <a:ea typeface="Fira Sans" pitchFamily="34" charset="-122"/>
                <a:cs typeface="Fira Sans" pitchFamily="34" charset="-120"/>
              </a:rPr>
              <a:t>$7 million</a:t>
            </a:r>
            <a:r>
              <a:rPr lang="en-US" sz="1500" dirty="0">
                <a:solidFill>
                  <a:srgbClr val="E0D6DE"/>
                </a:solidFill>
                <a:latin typeface="Fira Sans" pitchFamily="34" charset="0"/>
                <a:ea typeface="Fira Sans" pitchFamily="34" charset="-122"/>
                <a:cs typeface="Fira Sans" pitchFamily="34" charset="-120"/>
              </a:rPr>
              <a:t> allocated to purchase exactly </a:t>
            </a:r>
            <a:r>
              <a:rPr lang="en-US" sz="1500" b="1" dirty="0">
                <a:solidFill>
                  <a:srgbClr val="E0D6DE"/>
                </a:solidFill>
                <a:latin typeface="Fira Sans" pitchFamily="34" charset="0"/>
                <a:ea typeface="Fira Sans" pitchFamily="34" charset="-122"/>
                <a:cs typeface="Fira Sans" pitchFamily="34" charset="-120"/>
              </a:rPr>
              <a:t>three properties</a:t>
            </a:r>
            <a:r>
              <a:rPr lang="en-US" sz="1500" dirty="0">
                <a:solidFill>
                  <a:srgbClr val="E0D6DE"/>
                </a:solidFill>
                <a:latin typeface="Fira Sans" pitchFamily="34" charset="0"/>
                <a:ea typeface="Fira Sans" pitchFamily="34" charset="-122"/>
                <a:cs typeface="Fira Sans" pitchFamily="34" charset="-120"/>
              </a:rPr>
              <a:t> in San Francisco during August 2009 for medium-term profit</a:t>
            </a:r>
            <a:endParaRPr lang="en-US" sz="1500" dirty="0"/>
          </a:p>
        </p:txBody>
      </p:sp>
      <p:sp>
        <p:nvSpPr>
          <p:cNvPr id="15" name="Shape 12"/>
          <p:cNvSpPr/>
          <p:nvPr/>
        </p:nvSpPr>
        <p:spPr>
          <a:xfrm>
            <a:off x="6680895" y="5250299"/>
            <a:ext cx="573524" cy="22860"/>
          </a:xfrm>
          <a:prstGeom prst="roundRect">
            <a:avLst>
              <a:gd name="adj" fmla="val 125466"/>
            </a:avLst>
          </a:prstGeom>
          <a:solidFill>
            <a:srgbClr val="575757"/>
          </a:solidFill>
          <a:ln/>
        </p:spPr>
        <p:txBody>
          <a:bodyPr/>
          <a:lstStyle/>
          <a:p>
            <a:endParaRPr lang="en-US"/>
          </a:p>
        </p:txBody>
      </p:sp>
      <p:sp>
        <p:nvSpPr>
          <p:cNvPr id="16" name="Shape 13"/>
          <p:cNvSpPr/>
          <p:nvPr/>
        </p:nvSpPr>
        <p:spPr>
          <a:xfrm>
            <a:off x="6273582" y="5046702"/>
            <a:ext cx="430173" cy="430173"/>
          </a:xfrm>
          <a:prstGeom prst="roundRect">
            <a:avLst>
              <a:gd name="adj" fmla="val 6667"/>
            </a:avLst>
          </a:prstGeom>
          <a:solidFill>
            <a:srgbClr val="3E3E3E"/>
          </a:solidFill>
          <a:ln/>
        </p:spPr>
        <p:txBody>
          <a:bodyPr/>
          <a:lstStyle/>
          <a:p>
            <a:endParaRPr lang="en-US"/>
          </a:p>
        </p:txBody>
      </p:sp>
      <p:sp>
        <p:nvSpPr>
          <p:cNvPr id="17" name="Text 14"/>
          <p:cNvSpPr/>
          <p:nvPr/>
        </p:nvSpPr>
        <p:spPr>
          <a:xfrm>
            <a:off x="6345257" y="5082480"/>
            <a:ext cx="286703" cy="358497"/>
          </a:xfrm>
          <a:prstGeom prst="rect">
            <a:avLst/>
          </a:prstGeom>
          <a:noFill/>
          <a:ln/>
        </p:spPr>
        <p:txBody>
          <a:bodyPr wrap="none" lIns="0" tIns="0" rIns="0" bIns="0" rtlCol="0" anchor="t"/>
          <a:lstStyle/>
          <a:p>
            <a:pPr marL="0" indent="0" algn="ctr">
              <a:lnSpc>
                <a:spcPts val="2250"/>
              </a:lnSpc>
              <a:buNone/>
            </a:pPr>
            <a:r>
              <a:rPr lang="en-US" sz="2250" dirty="0">
                <a:solidFill>
                  <a:srgbClr val="E0D6DE"/>
                </a:solidFill>
                <a:latin typeface="Anton" pitchFamily="34" charset="0"/>
                <a:ea typeface="Anton" pitchFamily="34" charset="-122"/>
                <a:cs typeface="Anton" pitchFamily="34" charset="-120"/>
              </a:rPr>
              <a:t>3</a:t>
            </a:r>
            <a:endParaRPr lang="en-US" sz="2250" dirty="0"/>
          </a:p>
        </p:txBody>
      </p:sp>
      <p:sp>
        <p:nvSpPr>
          <p:cNvPr id="18" name="Text 15"/>
          <p:cNvSpPr/>
          <p:nvPr/>
        </p:nvSpPr>
        <p:spPr>
          <a:xfrm>
            <a:off x="7444740" y="5112425"/>
            <a:ext cx="2390061" cy="298609"/>
          </a:xfrm>
          <a:prstGeom prst="rect">
            <a:avLst/>
          </a:prstGeom>
          <a:noFill/>
          <a:ln/>
        </p:spPr>
        <p:txBody>
          <a:bodyPr wrap="none" lIns="0" tIns="0" rIns="0" bIns="0" rtlCol="0" anchor="t"/>
          <a:lstStyle/>
          <a:p>
            <a:pPr marL="0" indent="0" algn="l">
              <a:lnSpc>
                <a:spcPts val="2350"/>
              </a:lnSpc>
              <a:buNone/>
            </a:pPr>
            <a:r>
              <a:rPr lang="en-US" sz="1850" dirty="0">
                <a:solidFill>
                  <a:srgbClr val="E0D6DE"/>
                </a:solidFill>
                <a:latin typeface="Anton" pitchFamily="34" charset="0"/>
                <a:ea typeface="Anton" pitchFamily="34" charset="-122"/>
                <a:cs typeface="Anton" pitchFamily="34" charset="-120"/>
              </a:rPr>
              <a:t>The Problem</a:t>
            </a:r>
            <a:endParaRPr lang="en-US" sz="1850" dirty="0"/>
          </a:p>
        </p:txBody>
      </p:sp>
      <p:sp>
        <p:nvSpPr>
          <p:cNvPr id="19" name="Text 16"/>
          <p:cNvSpPr/>
          <p:nvPr/>
        </p:nvSpPr>
        <p:spPr>
          <a:xfrm>
            <a:off x="7444740" y="5525691"/>
            <a:ext cx="6398419" cy="611743"/>
          </a:xfrm>
          <a:prstGeom prst="rect">
            <a:avLst/>
          </a:prstGeom>
          <a:noFill/>
          <a:ln/>
        </p:spPr>
        <p:txBody>
          <a:bodyPr wrap="square" lIns="0" tIns="0" rIns="0" bIns="0" rtlCol="0" anchor="t"/>
          <a:lstStyle/>
          <a:p>
            <a:pPr marL="0" indent="0" algn="l">
              <a:lnSpc>
                <a:spcPts val="2400"/>
              </a:lnSpc>
              <a:buNone/>
            </a:pPr>
            <a:r>
              <a:rPr lang="en-US" sz="1500" dirty="0">
                <a:solidFill>
                  <a:srgbClr val="E0D6DE"/>
                </a:solidFill>
                <a:latin typeface="Fira Sans" pitchFamily="34" charset="0"/>
                <a:ea typeface="Fira Sans" pitchFamily="34" charset="-122"/>
                <a:cs typeface="Fira Sans" pitchFamily="34" charset="-120"/>
              </a:rPr>
              <a:t>Milton lacked expertise in both real estate and quantitative analysis, requiring data-driven guidance to identify optimal opportunities</a:t>
            </a:r>
            <a:endParaRPr lang="en-US" sz="1500" dirty="0"/>
          </a:p>
        </p:txBody>
      </p:sp>
      <p:sp>
        <p:nvSpPr>
          <p:cNvPr id="20" name="Shape 17"/>
          <p:cNvSpPr/>
          <p:nvPr/>
        </p:nvSpPr>
        <p:spPr>
          <a:xfrm>
            <a:off x="6680895" y="6723340"/>
            <a:ext cx="573524" cy="22860"/>
          </a:xfrm>
          <a:prstGeom prst="roundRect">
            <a:avLst>
              <a:gd name="adj" fmla="val 125466"/>
            </a:avLst>
          </a:prstGeom>
          <a:solidFill>
            <a:srgbClr val="575757"/>
          </a:solidFill>
          <a:ln/>
        </p:spPr>
        <p:txBody>
          <a:bodyPr/>
          <a:lstStyle/>
          <a:p>
            <a:endParaRPr lang="en-US"/>
          </a:p>
        </p:txBody>
      </p:sp>
      <p:sp>
        <p:nvSpPr>
          <p:cNvPr id="21" name="Shape 18"/>
          <p:cNvSpPr/>
          <p:nvPr/>
        </p:nvSpPr>
        <p:spPr>
          <a:xfrm>
            <a:off x="6273582" y="6519743"/>
            <a:ext cx="430173" cy="430173"/>
          </a:xfrm>
          <a:prstGeom prst="roundRect">
            <a:avLst>
              <a:gd name="adj" fmla="val 6667"/>
            </a:avLst>
          </a:prstGeom>
          <a:solidFill>
            <a:srgbClr val="3E3E3E"/>
          </a:solidFill>
          <a:ln/>
        </p:spPr>
        <p:txBody>
          <a:bodyPr/>
          <a:lstStyle/>
          <a:p>
            <a:endParaRPr lang="en-US"/>
          </a:p>
        </p:txBody>
      </p:sp>
      <p:sp>
        <p:nvSpPr>
          <p:cNvPr id="22" name="Text 19"/>
          <p:cNvSpPr/>
          <p:nvPr/>
        </p:nvSpPr>
        <p:spPr>
          <a:xfrm>
            <a:off x="6345257" y="6555522"/>
            <a:ext cx="286703" cy="358497"/>
          </a:xfrm>
          <a:prstGeom prst="rect">
            <a:avLst/>
          </a:prstGeom>
          <a:noFill/>
          <a:ln/>
        </p:spPr>
        <p:txBody>
          <a:bodyPr wrap="none" lIns="0" tIns="0" rIns="0" bIns="0" rtlCol="0" anchor="t"/>
          <a:lstStyle/>
          <a:p>
            <a:pPr marL="0" indent="0" algn="ctr">
              <a:lnSpc>
                <a:spcPts val="2250"/>
              </a:lnSpc>
              <a:buNone/>
            </a:pPr>
            <a:r>
              <a:rPr lang="en-US" sz="2250" dirty="0">
                <a:solidFill>
                  <a:srgbClr val="E0D6DE"/>
                </a:solidFill>
                <a:latin typeface="Anton" pitchFamily="34" charset="0"/>
                <a:ea typeface="Anton" pitchFamily="34" charset="-122"/>
                <a:cs typeface="Anton" pitchFamily="34" charset="-120"/>
              </a:rPr>
              <a:t>4</a:t>
            </a:r>
            <a:endParaRPr lang="en-US" sz="2250" dirty="0"/>
          </a:p>
        </p:txBody>
      </p:sp>
      <p:sp>
        <p:nvSpPr>
          <p:cNvPr id="23" name="Text 20"/>
          <p:cNvSpPr/>
          <p:nvPr/>
        </p:nvSpPr>
        <p:spPr>
          <a:xfrm>
            <a:off x="7444740" y="6585466"/>
            <a:ext cx="2390061" cy="298609"/>
          </a:xfrm>
          <a:prstGeom prst="rect">
            <a:avLst/>
          </a:prstGeom>
          <a:noFill/>
          <a:ln/>
        </p:spPr>
        <p:txBody>
          <a:bodyPr wrap="none" lIns="0" tIns="0" rIns="0" bIns="0" rtlCol="0" anchor="t"/>
          <a:lstStyle/>
          <a:p>
            <a:pPr marL="0" indent="0" algn="l">
              <a:lnSpc>
                <a:spcPts val="2350"/>
              </a:lnSpc>
              <a:buNone/>
            </a:pPr>
            <a:r>
              <a:rPr lang="en-US" sz="1850" dirty="0">
                <a:solidFill>
                  <a:srgbClr val="E0D6DE"/>
                </a:solidFill>
                <a:latin typeface="Anton" pitchFamily="34" charset="0"/>
                <a:ea typeface="Anton" pitchFamily="34" charset="-122"/>
                <a:cs typeface="Anton" pitchFamily="34" charset="-120"/>
              </a:rPr>
              <a:t>The Solution</a:t>
            </a:r>
            <a:endParaRPr lang="en-US" sz="1850" dirty="0"/>
          </a:p>
        </p:txBody>
      </p:sp>
      <p:sp>
        <p:nvSpPr>
          <p:cNvPr id="24" name="Text 21"/>
          <p:cNvSpPr/>
          <p:nvPr/>
        </p:nvSpPr>
        <p:spPr>
          <a:xfrm>
            <a:off x="7444740" y="6998732"/>
            <a:ext cx="6398419" cy="611743"/>
          </a:xfrm>
          <a:prstGeom prst="rect">
            <a:avLst/>
          </a:prstGeom>
          <a:noFill/>
          <a:ln/>
        </p:spPr>
        <p:txBody>
          <a:bodyPr wrap="square" lIns="0" tIns="0" rIns="0" bIns="0" rtlCol="0" anchor="t"/>
          <a:lstStyle/>
          <a:p>
            <a:pPr marL="0" indent="0" algn="l">
              <a:lnSpc>
                <a:spcPts val="2400"/>
              </a:lnSpc>
              <a:buNone/>
            </a:pPr>
            <a:r>
              <a:rPr lang="en-US" sz="1500" dirty="0">
                <a:solidFill>
                  <a:srgbClr val="E0D6DE"/>
                </a:solidFill>
                <a:latin typeface="Fira Sans" pitchFamily="34" charset="0"/>
                <a:ea typeface="Fira Sans" pitchFamily="34" charset="-122"/>
                <a:cs typeface="Fira Sans" pitchFamily="34" charset="-120"/>
              </a:rPr>
              <a:t>Apply </a:t>
            </a:r>
            <a:r>
              <a:rPr lang="en-US" sz="1500" b="1" dirty="0">
                <a:solidFill>
                  <a:srgbClr val="E0D6DE"/>
                </a:solidFill>
                <a:latin typeface="Fira Sans" pitchFamily="34" charset="0"/>
                <a:ea typeface="Fira Sans" pitchFamily="34" charset="-122"/>
                <a:cs typeface="Fira Sans" pitchFamily="34" charset="-120"/>
              </a:rPr>
              <a:t>regression analysis</a:t>
            </a:r>
            <a:r>
              <a:rPr lang="en-US" sz="1500" dirty="0">
                <a:solidFill>
                  <a:srgbClr val="E0D6DE"/>
                </a:solidFill>
                <a:latin typeface="Fira Sans" pitchFamily="34" charset="0"/>
                <a:ea typeface="Fira Sans" pitchFamily="34" charset="-122"/>
                <a:cs typeface="Fira Sans" pitchFamily="34" charset="-120"/>
              </a:rPr>
              <a:t> to estimate property values and identify the best investments by comparing estimated value against listed price</a:t>
            </a:r>
            <a:endParaRPr lang="en-US" sz="1500" dirty="0"/>
          </a:p>
        </p:txBody>
      </p:sp>
      <p:sp>
        <p:nvSpPr>
          <p:cNvPr id="25" name="Rectangle 24">
            <a:extLst>
              <a:ext uri="{FF2B5EF4-FFF2-40B4-BE49-F238E27FC236}">
                <a16:creationId xmlns:a16="http://schemas.microsoft.com/office/drawing/2014/main" id="{275B0697-7A57-D394-1168-F772136F307F}"/>
              </a:ext>
            </a:extLst>
          </p:cNvPr>
          <p:cNvSpPr/>
          <p:nvPr/>
        </p:nvSpPr>
        <p:spPr>
          <a:xfrm>
            <a:off x="12832773" y="7772400"/>
            <a:ext cx="1797627" cy="362903"/>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693301"/>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A95AF"/>
                </a:solidFill>
                <a:latin typeface="Anton" pitchFamily="34" charset="0"/>
                <a:ea typeface="Anton" pitchFamily="34" charset="-122"/>
                <a:cs typeface="Anton" pitchFamily="34" charset="-120"/>
              </a:rPr>
              <a:t>Initial Data Insights</a:t>
            </a:r>
            <a:endParaRPr lang="en-US" sz="4450" dirty="0"/>
          </a:p>
        </p:txBody>
      </p:sp>
      <p:pic>
        <p:nvPicPr>
          <p:cNvPr id="3" name="Image 0" descr="preencoded.png"/>
          <p:cNvPicPr>
            <a:picLocks noChangeAspect="1"/>
          </p:cNvPicPr>
          <p:nvPr/>
        </p:nvPicPr>
        <p:blipFill>
          <a:blip r:embed="rId3"/>
          <a:stretch>
            <a:fillRect/>
          </a:stretch>
        </p:blipFill>
        <p:spPr>
          <a:xfrm>
            <a:off x="793790" y="1997393"/>
            <a:ext cx="6924437" cy="4542353"/>
          </a:xfrm>
          <a:prstGeom prst="rect">
            <a:avLst/>
          </a:prstGeom>
        </p:spPr>
      </p:pic>
      <p:sp>
        <p:nvSpPr>
          <p:cNvPr id="4" name="Text 1"/>
          <p:cNvSpPr/>
          <p:nvPr/>
        </p:nvSpPr>
        <p:spPr>
          <a:xfrm>
            <a:off x="8279249" y="1969056"/>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FA95AF"/>
                </a:solidFill>
                <a:latin typeface="Anton" pitchFamily="34" charset="0"/>
                <a:ea typeface="Anton" pitchFamily="34" charset="-122"/>
                <a:cs typeface="Anton" pitchFamily="34" charset="-120"/>
              </a:rPr>
              <a:t>Dataset Overview</a:t>
            </a:r>
            <a:endParaRPr lang="en-US" sz="2650" dirty="0"/>
          </a:p>
        </p:txBody>
      </p:sp>
      <p:sp>
        <p:nvSpPr>
          <p:cNvPr id="5" name="Text 2"/>
          <p:cNvSpPr/>
          <p:nvPr/>
        </p:nvSpPr>
        <p:spPr>
          <a:xfrm>
            <a:off x="8279249" y="2621161"/>
            <a:ext cx="5564862"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The dataset encompasses house listings from </a:t>
            </a:r>
            <a:r>
              <a:rPr lang="en-US" sz="1750" b="1" dirty="0">
                <a:solidFill>
                  <a:srgbClr val="E0D6DE"/>
                </a:solidFill>
                <a:latin typeface="Fira Sans" pitchFamily="34" charset="0"/>
                <a:ea typeface="Fira Sans" pitchFamily="34" charset="-122"/>
                <a:cs typeface="Fira Sans" pitchFamily="34" charset="-120"/>
              </a:rPr>
              <a:t>February 20, 2008</a:t>
            </a:r>
            <a:r>
              <a:rPr lang="en-US" sz="1750" dirty="0">
                <a:solidFill>
                  <a:srgbClr val="E0D6DE"/>
                </a:solidFill>
                <a:latin typeface="Fira Sans" pitchFamily="34" charset="0"/>
                <a:ea typeface="Fira Sans" pitchFamily="34" charset="-122"/>
                <a:cs typeface="Fira Sans" pitchFamily="34" charset="-120"/>
              </a:rPr>
              <a:t> to </a:t>
            </a:r>
            <a:r>
              <a:rPr lang="en-US" sz="1750" b="1" dirty="0">
                <a:solidFill>
                  <a:srgbClr val="E0D6DE"/>
                </a:solidFill>
                <a:latin typeface="Fira Sans" pitchFamily="34" charset="0"/>
                <a:ea typeface="Fira Sans" pitchFamily="34" charset="-122"/>
                <a:cs typeface="Fira Sans" pitchFamily="34" charset="-120"/>
              </a:rPr>
              <a:t>July 10, 2009</a:t>
            </a:r>
            <a:r>
              <a:rPr lang="en-US" sz="1750" dirty="0">
                <a:solidFill>
                  <a:srgbClr val="E0D6DE"/>
                </a:solidFill>
                <a:latin typeface="Fira Sans" pitchFamily="34" charset="0"/>
                <a:ea typeface="Fira Sans" pitchFamily="34" charset="-122"/>
                <a:cs typeface="Fira Sans" pitchFamily="34" charset="-120"/>
              </a:rPr>
              <a:t>, with prices ranging from $100,000 to $9,500,000.</a:t>
            </a:r>
            <a:endParaRPr lang="en-US" sz="1750" dirty="0"/>
          </a:p>
        </p:txBody>
      </p:sp>
      <p:sp>
        <p:nvSpPr>
          <p:cNvPr id="6" name="Shape 3"/>
          <p:cNvSpPr/>
          <p:nvPr/>
        </p:nvSpPr>
        <p:spPr>
          <a:xfrm>
            <a:off x="8279249" y="4078400"/>
            <a:ext cx="5564862" cy="35957"/>
          </a:xfrm>
          <a:prstGeom prst="rect">
            <a:avLst/>
          </a:prstGeom>
          <a:solidFill>
            <a:srgbClr val="E0D6DE">
              <a:alpha val="50000"/>
            </a:srgbClr>
          </a:solidFill>
          <a:ln/>
        </p:spPr>
        <p:txBody>
          <a:bodyPr/>
          <a:lstStyle/>
          <a:p>
            <a:endParaRPr lang="en-US"/>
          </a:p>
        </p:txBody>
      </p:sp>
      <p:sp>
        <p:nvSpPr>
          <p:cNvPr id="7" name="Text 4"/>
          <p:cNvSpPr/>
          <p:nvPr/>
        </p:nvSpPr>
        <p:spPr>
          <a:xfrm>
            <a:off x="8279249" y="436947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A95AF"/>
                </a:solidFill>
                <a:latin typeface="Anton" pitchFamily="34" charset="0"/>
                <a:ea typeface="Anton" pitchFamily="34" charset="-122"/>
                <a:cs typeface="Anton" pitchFamily="34" charset="-120"/>
              </a:rPr>
              <a:t>Key Observation</a:t>
            </a:r>
            <a:endParaRPr lang="en-US" sz="2200" dirty="0"/>
          </a:p>
        </p:txBody>
      </p:sp>
      <p:sp>
        <p:nvSpPr>
          <p:cNvPr id="8" name="Text 5"/>
          <p:cNvSpPr/>
          <p:nvPr/>
        </p:nvSpPr>
        <p:spPr>
          <a:xfrm>
            <a:off x="8279249" y="4950619"/>
            <a:ext cx="5564862" cy="1451610"/>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Initial analysis indicates potential outliers, as maximum values for Price, Bedrooms, Square Feet, and Lot Size are significantly distant from their respective third quartile values.</a:t>
            </a:r>
            <a:endParaRPr lang="en-US" sz="1750" dirty="0"/>
          </a:p>
        </p:txBody>
      </p:sp>
      <p:sp>
        <p:nvSpPr>
          <p:cNvPr id="9" name="Text 6"/>
          <p:cNvSpPr/>
          <p:nvPr/>
        </p:nvSpPr>
        <p:spPr>
          <a:xfrm>
            <a:off x="8279249" y="6606302"/>
            <a:ext cx="5564862"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These extreme values require careful statistical treatment to ensure model accuracy.</a:t>
            </a:r>
            <a:endParaRPr lang="en-US" sz="1750" dirty="0"/>
          </a:p>
        </p:txBody>
      </p:sp>
      <p:sp>
        <p:nvSpPr>
          <p:cNvPr id="10" name="Rectangle 9">
            <a:extLst>
              <a:ext uri="{FF2B5EF4-FFF2-40B4-BE49-F238E27FC236}">
                <a16:creationId xmlns:a16="http://schemas.microsoft.com/office/drawing/2014/main" id="{990853F0-099F-F11A-B27E-2AC343D356D7}"/>
              </a:ext>
            </a:extLst>
          </p:cNvPr>
          <p:cNvSpPr/>
          <p:nvPr/>
        </p:nvSpPr>
        <p:spPr>
          <a:xfrm>
            <a:off x="12832773" y="7772400"/>
            <a:ext cx="1797627" cy="362903"/>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904042"/>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A95AF"/>
                </a:solidFill>
                <a:latin typeface="Anton" pitchFamily="34" charset="0"/>
                <a:ea typeface="Anton" pitchFamily="34" charset="-122"/>
                <a:cs typeface="Anton" pitchFamily="34" charset="-120"/>
              </a:rPr>
              <a:t>Outlier Handling Strategy</a:t>
            </a:r>
            <a:endParaRPr lang="en-US" sz="4450" dirty="0"/>
          </a:p>
        </p:txBody>
      </p:sp>
      <p:pic>
        <p:nvPicPr>
          <p:cNvPr id="4" name="Image 1" descr="preencoded.png"/>
          <p:cNvPicPr>
            <a:picLocks noChangeAspect="1"/>
          </p:cNvPicPr>
          <p:nvPr/>
        </p:nvPicPr>
        <p:blipFill>
          <a:blip r:embed="rId4"/>
          <a:stretch>
            <a:fillRect/>
          </a:stretch>
        </p:blipFill>
        <p:spPr>
          <a:xfrm>
            <a:off x="6280190" y="1952982"/>
            <a:ext cx="1134070" cy="1669852"/>
          </a:xfrm>
          <a:prstGeom prst="rect">
            <a:avLst/>
          </a:prstGeom>
        </p:spPr>
      </p:pic>
      <p:sp>
        <p:nvSpPr>
          <p:cNvPr id="5" name="Text 1"/>
          <p:cNvSpPr/>
          <p:nvPr/>
        </p:nvSpPr>
        <p:spPr>
          <a:xfrm>
            <a:off x="7641074" y="217979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Anton" pitchFamily="34" charset="0"/>
                <a:ea typeface="Anton" pitchFamily="34" charset="-122"/>
                <a:cs typeface="Anton" pitchFamily="34" charset="-120"/>
              </a:rPr>
              <a:t>Identification</a:t>
            </a:r>
            <a:endParaRPr lang="en-US" sz="2200" dirty="0"/>
          </a:p>
        </p:txBody>
      </p:sp>
      <p:sp>
        <p:nvSpPr>
          <p:cNvPr id="6" name="Text 2"/>
          <p:cNvSpPr/>
          <p:nvPr/>
        </p:nvSpPr>
        <p:spPr>
          <a:xfrm>
            <a:off x="7641074" y="2670215"/>
            <a:ext cx="6195536"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The identified outliers are valid observations representing legitimate high-end properties, not data entry errors</a:t>
            </a:r>
            <a:endParaRPr lang="en-US" sz="1750" dirty="0"/>
          </a:p>
        </p:txBody>
      </p:sp>
      <p:pic>
        <p:nvPicPr>
          <p:cNvPr id="7" name="Image 2" descr="preencoded.png"/>
          <p:cNvPicPr>
            <a:picLocks noChangeAspect="1"/>
          </p:cNvPicPr>
          <p:nvPr/>
        </p:nvPicPr>
        <p:blipFill>
          <a:blip r:embed="rId5"/>
          <a:stretch>
            <a:fillRect/>
          </a:stretch>
        </p:blipFill>
        <p:spPr>
          <a:xfrm>
            <a:off x="6280190" y="3622834"/>
            <a:ext cx="1134070" cy="2032754"/>
          </a:xfrm>
          <a:prstGeom prst="rect">
            <a:avLst/>
          </a:prstGeom>
        </p:spPr>
      </p:pic>
      <p:sp>
        <p:nvSpPr>
          <p:cNvPr id="8" name="Text 3"/>
          <p:cNvSpPr/>
          <p:nvPr/>
        </p:nvSpPr>
        <p:spPr>
          <a:xfrm>
            <a:off x="7641074" y="384964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Anton" pitchFamily="34" charset="0"/>
                <a:ea typeface="Anton" pitchFamily="34" charset="-122"/>
                <a:cs typeface="Anton" pitchFamily="34" charset="-120"/>
              </a:rPr>
              <a:t>Treatment Approach</a:t>
            </a:r>
            <a:endParaRPr lang="en-US" sz="2200" dirty="0"/>
          </a:p>
        </p:txBody>
      </p:sp>
      <p:sp>
        <p:nvSpPr>
          <p:cNvPr id="9" name="Text 4"/>
          <p:cNvSpPr/>
          <p:nvPr/>
        </p:nvSpPr>
        <p:spPr>
          <a:xfrm>
            <a:off x="7641074" y="4340066"/>
            <a:ext cx="6195536"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Cap extreme values at appropriate upper and lower thresholds based on IQR or percentiles to minimize impact on statistical models</a:t>
            </a:r>
            <a:endParaRPr lang="en-US" sz="1750" dirty="0"/>
          </a:p>
        </p:txBody>
      </p:sp>
      <p:pic>
        <p:nvPicPr>
          <p:cNvPr id="10" name="Image 3" descr="preencoded.png"/>
          <p:cNvPicPr>
            <a:picLocks noChangeAspect="1"/>
          </p:cNvPicPr>
          <p:nvPr/>
        </p:nvPicPr>
        <p:blipFill>
          <a:blip r:embed="rId6"/>
          <a:stretch>
            <a:fillRect/>
          </a:stretch>
        </p:blipFill>
        <p:spPr>
          <a:xfrm>
            <a:off x="6280190" y="5655588"/>
            <a:ext cx="1134070" cy="1669852"/>
          </a:xfrm>
          <a:prstGeom prst="rect">
            <a:avLst/>
          </a:prstGeom>
        </p:spPr>
      </p:pic>
      <p:sp>
        <p:nvSpPr>
          <p:cNvPr id="11" name="Text 5"/>
          <p:cNvSpPr/>
          <p:nvPr/>
        </p:nvSpPr>
        <p:spPr>
          <a:xfrm>
            <a:off x="7641074" y="588240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Anton" pitchFamily="34" charset="0"/>
                <a:ea typeface="Anton" pitchFamily="34" charset="-122"/>
                <a:cs typeface="Anton" pitchFamily="34" charset="-120"/>
              </a:rPr>
              <a:t>Goal</a:t>
            </a:r>
            <a:endParaRPr lang="en-US" sz="2200" dirty="0"/>
          </a:p>
        </p:txBody>
      </p:sp>
      <p:sp>
        <p:nvSpPr>
          <p:cNvPr id="12" name="Text 6"/>
          <p:cNvSpPr/>
          <p:nvPr/>
        </p:nvSpPr>
        <p:spPr>
          <a:xfrm>
            <a:off x="7641074" y="6372820"/>
            <a:ext cx="6195536"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Preserve data integrity while preventing outliers from disproportionately influencing regression coefficients</a:t>
            </a:r>
            <a:endParaRPr lang="en-US" sz="1750" dirty="0"/>
          </a:p>
        </p:txBody>
      </p:sp>
      <p:sp>
        <p:nvSpPr>
          <p:cNvPr id="13" name="Rectangle 12">
            <a:extLst>
              <a:ext uri="{FF2B5EF4-FFF2-40B4-BE49-F238E27FC236}">
                <a16:creationId xmlns:a16="http://schemas.microsoft.com/office/drawing/2014/main" id="{53F254C2-5D57-F731-1EF9-7A353E9F4B33}"/>
              </a:ext>
            </a:extLst>
          </p:cNvPr>
          <p:cNvSpPr/>
          <p:nvPr/>
        </p:nvSpPr>
        <p:spPr>
          <a:xfrm>
            <a:off x="12832773" y="7772400"/>
            <a:ext cx="1797627" cy="362903"/>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440793"/>
            <a:ext cx="11341298" cy="1417677"/>
          </a:xfrm>
          <a:prstGeom prst="rect">
            <a:avLst/>
          </a:prstGeom>
          <a:noFill/>
          <a:ln/>
        </p:spPr>
        <p:txBody>
          <a:bodyPr wrap="none" lIns="0" tIns="0" rIns="0" bIns="0" rtlCol="0" anchor="t"/>
          <a:lstStyle/>
          <a:p>
            <a:pPr marL="0" indent="0" algn="l">
              <a:lnSpc>
                <a:spcPts val="11150"/>
              </a:lnSpc>
              <a:buNone/>
            </a:pPr>
            <a:r>
              <a:rPr lang="en-US" sz="8900" dirty="0">
                <a:solidFill>
                  <a:srgbClr val="FA95AF"/>
                </a:solidFill>
                <a:latin typeface="Anton" pitchFamily="34" charset="0"/>
                <a:ea typeface="Anton" pitchFamily="34" charset="-122"/>
                <a:cs typeface="Anton" pitchFamily="34" charset="-120"/>
              </a:rPr>
              <a:t>Models &amp; Performance</a:t>
            </a:r>
            <a:endParaRPr lang="en-US" sz="8900" dirty="0"/>
          </a:p>
        </p:txBody>
      </p:sp>
      <p:sp>
        <p:nvSpPr>
          <p:cNvPr id="4" name="Text 1"/>
          <p:cNvSpPr/>
          <p:nvPr/>
        </p:nvSpPr>
        <p:spPr>
          <a:xfrm>
            <a:off x="793790" y="6198632"/>
            <a:ext cx="4130993" cy="425291"/>
          </a:xfrm>
          <a:prstGeom prst="rect">
            <a:avLst/>
          </a:prstGeom>
          <a:noFill/>
          <a:ln/>
        </p:spPr>
        <p:txBody>
          <a:bodyPr wrap="none" lIns="0" tIns="0" rIns="0" bIns="0" rtlCol="0" anchor="t"/>
          <a:lstStyle/>
          <a:p>
            <a:pPr marL="0" indent="0" algn="l">
              <a:lnSpc>
                <a:spcPts val="3300"/>
              </a:lnSpc>
              <a:buNone/>
            </a:pPr>
            <a:r>
              <a:rPr lang="en-US" sz="2650" dirty="0">
                <a:solidFill>
                  <a:srgbClr val="FA95AF"/>
                </a:solidFill>
                <a:latin typeface="Anton" pitchFamily="34" charset="0"/>
                <a:ea typeface="Anton" pitchFamily="34" charset="-122"/>
                <a:cs typeface="Anton" pitchFamily="34" charset="-120"/>
              </a:rPr>
              <a:t>Using R for Statistical Analysis</a:t>
            </a:r>
            <a:endParaRPr lang="en-US" sz="2650" dirty="0"/>
          </a:p>
        </p:txBody>
      </p:sp>
      <p:sp>
        <p:nvSpPr>
          <p:cNvPr id="5" name="Rectangle 4">
            <a:extLst>
              <a:ext uri="{FF2B5EF4-FFF2-40B4-BE49-F238E27FC236}">
                <a16:creationId xmlns:a16="http://schemas.microsoft.com/office/drawing/2014/main" id="{1C2B2140-1E40-1D21-8B31-2539B3118845}"/>
              </a:ext>
            </a:extLst>
          </p:cNvPr>
          <p:cNvSpPr/>
          <p:nvPr/>
        </p:nvSpPr>
        <p:spPr>
          <a:xfrm>
            <a:off x="12832773" y="7772400"/>
            <a:ext cx="1797627" cy="362903"/>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09944"/>
          </a:xfrm>
          <a:prstGeom prst="rect">
            <a:avLst/>
          </a:prstGeom>
        </p:spPr>
      </p:pic>
      <p:sp>
        <p:nvSpPr>
          <p:cNvPr id="3" name="Text 0"/>
          <p:cNvSpPr/>
          <p:nvPr/>
        </p:nvSpPr>
        <p:spPr>
          <a:xfrm>
            <a:off x="793790" y="3152656"/>
            <a:ext cx="5231963" cy="602456"/>
          </a:xfrm>
          <a:prstGeom prst="rect">
            <a:avLst/>
          </a:prstGeom>
          <a:noFill/>
          <a:ln/>
        </p:spPr>
        <p:txBody>
          <a:bodyPr wrap="none" lIns="0" tIns="0" rIns="0" bIns="0" rtlCol="0" anchor="t"/>
          <a:lstStyle/>
          <a:p>
            <a:pPr marL="0" indent="0" algn="l">
              <a:lnSpc>
                <a:spcPts val="4700"/>
              </a:lnSpc>
              <a:buNone/>
            </a:pPr>
            <a:r>
              <a:rPr lang="en-US" sz="3750" dirty="0">
                <a:solidFill>
                  <a:srgbClr val="FA95AF"/>
                </a:solidFill>
                <a:latin typeface="Anton" pitchFamily="34" charset="0"/>
                <a:ea typeface="Anton" pitchFamily="34" charset="-122"/>
                <a:cs typeface="Anton" pitchFamily="34" charset="-120"/>
              </a:rPr>
              <a:t>Model Preparation Process</a:t>
            </a:r>
            <a:endParaRPr lang="en-US" sz="3750" dirty="0"/>
          </a:p>
        </p:txBody>
      </p:sp>
      <p:sp>
        <p:nvSpPr>
          <p:cNvPr id="4" name="Text 1"/>
          <p:cNvSpPr/>
          <p:nvPr/>
        </p:nvSpPr>
        <p:spPr>
          <a:xfrm>
            <a:off x="793790" y="4044315"/>
            <a:ext cx="192762" cy="240983"/>
          </a:xfrm>
          <a:prstGeom prst="rect">
            <a:avLst/>
          </a:prstGeom>
          <a:noFill/>
          <a:ln/>
        </p:spPr>
        <p:txBody>
          <a:bodyPr wrap="none" lIns="0" tIns="0" rIns="0" bIns="0" rtlCol="0" anchor="t"/>
          <a:lstStyle/>
          <a:p>
            <a:pPr marL="0" indent="0" algn="l">
              <a:lnSpc>
                <a:spcPts val="2400"/>
              </a:lnSpc>
              <a:buNone/>
            </a:pPr>
            <a:r>
              <a:rPr lang="en-US" sz="1500" dirty="0">
                <a:solidFill>
                  <a:srgbClr val="E0D6DE"/>
                </a:solidFill>
                <a:latin typeface="Anton Light" pitchFamily="34" charset="0"/>
                <a:ea typeface="Anton Light" pitchFamily="34" charset="-122"/>
                <a:cs typeface="Anton Light" pitchFamily="34" charset="-120"/>
              </a:rPr>
              <a:t>01</a:t>
            </a:r>
            <a:endParaRPr lang="en-US" sz="1500" dirty="0"/>
          </a:p>
        </p:txBody>
      </p:sp>
      <p:sp>
        <p:nvSpPr>
          <p:cNvPr id="5" name="Shape 2"/>
          <p:cNvSpPr/>
          <p:nvPr/>
        </p:nvSpPr>
        <p:spPr>
          <a:xfrm>
            <a:off x="793790" y="4348996"/>
            <a:ext cx="6424970" cy="22860"/>
          </a:xfrm>
          <a:prstGeom prst="rect">
            <a:avLst/>
          </a:prstGeom>
          <a:solidFill>
            <a:srgbClr val="FA95AE"/>
          </a:solidFill>
          <a:ln/>
        </p:spPr>
        <p:txBody>
          <a:bodyPr/>
          <a:lstStyle/>
          <a:p>
            <a:endParaRPr lang="en-US"/>
          </a:p>
        </p:txBody>
      </p:sp>
      <p:sp>
        <p:nvSpPr>
          <p:cNvPr id="6" name="Text 3"/>
          <p:cNvSpPr/>
          <p:nvPr/>
        </p:nvSpPr>
        <p:spPr>
          <a:xfrm>
            <a:off x="793790" y="4491038"/>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E0D6DE"/>
                </a:solidFill>
                <a:latin typeface="Anton" pitchFamily="34" charset="0"/>
                <a:ea typeface="Anton" pitchFamily="34" charset="-122"/>
                <a:cs typeface="Anton" pitchFamily="34" charset="-120"/>
              </a:rPr>
              <a:t>Feature Selection</a:t>
            </a:r>
            <a:endParaRPr lang="en-US" sz="1850" dirty="0"/>
          </a:p>
        </p:txBody>
      </p:sp>
      <p:sp>
        <p:nvSpPr>
          <p:cNvPr id="7" name="Text 4"/>
          <p:cNvSpPr/>
          <p:nvPr/>
        </p:nvSpPr>
        <p:spPr>
          <a:xfrm>
            <a:off x="793790" y="4907875"/>
            <a:ext cx="6424970" cy="616744"/>
          </a:xfrm>
          <a:prstGeom prst="rect">
            <a:avLst/>
          </a:prstGeom>
          <a:noFill/>
          <a:ln/>
        </p:spPr>
        <p:txBody>
          <a:bodyPr wrap="square" lIns="0" tIns="0" rIns="0" bIns="0" rtlCol="0" anchor="t"/>
          <a:lstStyle/>
          <a:p>
            <a:pPr marL="0" indent="0" algn="l">
              <a:lnSpc>
                <a:spcPts val="2400"/>
              </a:lnSpc>
              <a:buNone/>
            </a:pPr>
            <a:r>
              <a:rPr lang="en-US" sz="1500" dirty="0">
                <a:solidFill>
                  <a:srgbClr val="E0D6DE"/>
                </a:solidFill>
                <a:latin typeface="Fira Sans" pitchFamily="34" charset="0"/>
                <a:ea typeface="Fira Sans" pitchFamily="34" charset="-122"/>
                <a:cs typeface="Fira Sans" pitchFamily="34" charset="-120"/>
              </a:rPr>
              <a:t>Focused only on numeric and categorical variables relevant to model development, excluding non-informative fields such as ID and address</a:t>
            </a:r>
            <a:endParaRPr lang="en-US" sz="1500" dirty="0"/>
          </a:p>
        </p:txBody>
      </p:sp>
      <p:sp>
        <p:nvSpPr>
          <p:cNvPr id="8" name="Text 5"/>
          <p:cNvSpPr/>
          <p:nvPr/>
        </p:nvSpPr>
        <p:spPr>
          <a:xfrm>
            <a:off x="7411522" y="4044315"/>
            <a:ext cx="192762" cy="240983"/>
          </a:xfrm>
          <a:prstGeom prst="rect">
            <a:avLst/>
          </a:prstGeom>
          <a:noFill/>
          <a:ln/>
        </p:spPr>
        <p:txBody>
          <a:bodyPr wrap="none" lIns="0" tIns="0" rIns="0" bIns="0" rtlCol="0" anchor="t"/>
          <a:lstStyle/>
          <a:p>
            <a:pPr marL="0" indent="0" algn="l">
              <a:lnSpc>
                <a:spcPts val="2400"/>
              </a:lnSpc>
              <a:buNone/>
            </a:pPr>
            <a:r>
              <a:rPr lang="en-US" sz="1500" dirty="0">
                <a:solidFill>
                  <a:srgbClr val="E0D6DE"/>
                </a:solidFill>
                <a:latin typeface="Anton Light" pitchFamily="34" charset="0"/>
                <a:ea typeface="Anton Light" pitchFamily="34" charset="-122"/>
                <a:cs typeface="Anton Light" pitchFamily="34" charset="-120"/>
              </a:rPr>
              <a:t>02</a:t>
            </a:r>
            <a:endParaRPr lang="en-US" sz="1500" dirty="0"/>
          </a:p>
        </p:txBody>
      </p:sp>
      <p:sp>
        <p:nvSpPr>
          <p:cNvPr id="9" name="Shape 6"/>
          <p:cNvSpPr/>
          <p:nvPr/>
        </p:nvSpPr>
        <p:spPr>
          <a:xfrm>
            <a:off x="7411522" y="4348996"/>
            <a:ext cx="6425089" cy="22860"/>
          </a:xfrm>
          <a:prstGeom prst="rect">
            <a:avLst/>
          </a:prstGeom>
          <a:solidFill>
            <a:srgbClr val="FA95AE"/>
          </a:solidFill>
          <a:ln/>
        </p:spPr>
        <p:txBody>
          <a:bodyPr/>
          <a:lstStyle/>
          <a:p>
            <a:endParaRPr lang="en-US"/>
          </a:p>
        </p:txBody>
      </p:sp>
      <p:sp>
        <p:nvSpPr>
          <p:cNvPr id="10" name="Text 7"/>
          <p:cNvSpPr/>
          <p:nvPr/>
        </p:nvSpPr>
        <p:spPr>
          <a:xfrm>
            <a:off x="7411522" y="4491038"/>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E0D6DE"/>
                </a:solidFill>
                <a:latin typeface="Anton" pitchFamily="34" charset="0"/>
                <a:ea typeface="Anton" pitchFamily="34" charset="-122"/>
                <a:cs typeface="Anton" pitchFamily="34" charset="-120"/>
              </a:rPr>
              <a:t>Data Splitting</a:t>
            </a:r>
            <a:endParaRPr lang="en-US" sz="1850" dirty="0"/>
          </a:p>
        </p:txBody>
      </p:sp>
      <p:sp>
        <p:nvSpPr>
          <p:cNvPr id="11" name="Text 8"/>
          <p:cNvSpPr/>
          <p:nvPr/>
        </p:nvSpPr>
        <p:spPr>
          <a:xfrm>
            <a:off x="7411522" y="4907875"/>
            <a:ext cx="6425089" cy="616744"/>
          </a:xfrm>
          <a:prstGeom prst="rect">
            <a:avLst/>
          </a:prstGeom>
          <a:noFill/>
          <a:ln/>
        </p:spPr>
        <p:txBody>
          <a:bodyPr wrap="square" lIns="0" tIns="0" rIns="0" bIns="0" rtlCol="0" anchor="t"/>
          <a:lstStyle/>
          <a:p>
            <a:pPr marL="0" indent="0" algn="l">
              <a:lnSpc>
                <a:spcPts val="2400"/>
              </a:lnSpc>
              <a:buNone/>
            </a:pPr>
            <a:r>
              <a:rPr lang="en-US" sz="1500" dirty="0">
                <a:solidFill>
                  <a:srgbClr val="E0D6DE"/>
                </a:solidFill>
                <a:latin typeface="Fira Sans" pitchFamily="34" charset="0"/>
                <a:ea typeface="Fira Sans" pitchFamily="34" charset="-122"/>
                <a:cs typeface="Fira Sans" pitchFamily="34" charset="-120"/>
              </a:rPr>
              <a:t>Dataset split into training and validation subsets using a 70:30 ratio to ensure robust model evaluation</a:t>
            </a:r>
            <a:endParaRPr lang="en-US" sz="1500" dirty="0"/>
          </a:p>
        </p:txBody>
      </p:sp>
      <p:sp>
        <p:nvSpPr>
          <p:cNvPr id="12" name="Text 9"/>
          <p:cNvSpPr/>
          <p:nvPr/>
        </p:nvSpPr>
        <p:spPr>
          <a:xfrm>
            <a:off x="793790" y="5861923"/>
            <a:ext cx="192762" cy="240983"/>
          </a:xfrm>
          <a:prstGeom prst="rect">
            <a:avLst/>
          </a:prstGeom>
          <a:noFill/>
          <a:ln/>
        </p:spPr>
        <p:txBody>
          <a:bodyPr wrap="none" lIns="0" tIns="0" rIns="0" bIns="0" rtlCol="0" anchor="t"/>
          <a:lstStyle/>
          <a:p>
            <a:pPr marL="0" indent="0" algn="l">
              <a:lnSpc>
                <a:spcPts val="2400"/>
              </a:lnSpc>
              <a:buNone/>
            </a:pPr>
            <a:r>
              <a:rPr lang="en-US" sz="1500" dirty="0">
                <a:solidFill>
                  <a:srgbClr val="E0D6DE"/>
                </a:solidFill>
                <a:latin typeface="Anton Light" pitchFamily="34" charset="0"/>
                <a:ea typeface="Anton Light" pitchFamily="34" charset="-122"/>
                <a:cs typeface="Anton Light" pitchFamily="34" charset="-120"/>
              </a:rPr>
              <a:t>03</a:t>
            </a:r>
            <a:endParaRPr lang="en-US" sz="1500" dirty="0"/>
          </a:p>
        </p:txBody>
      </p:sp>
      <p:sp>
        <p:nvSpPr>
          <p:cNvPr id="13" name="Shape 10"/>
          <p:cNvSpPr/>
          <p:nvPr/>
        </p:nvSpPr>
        <p:spPr>
          <a:xfrm>
            <a:off x="793790" y="6166604"/>
            <a:ext cx="6424970" cy="22860"/>
          </a:xfrm>
          <a:prstGeom prst="rect">
            <a:avLst/>
          </a:prstGeom>
          <a:solidFill>
            <a:srgbClr val="FA95AE"/>
          </a:solidFill>
          <a:ln/>
        </p:spPr>
        <p:txBody>
          <a:bodyPr/>
          <a:lstStyle/>
          <a:p>
            <a:endParaRPr lang="en-US"/>
          </a:p>
        </p:txBody>
      </p:sp>
      <p:sp>
        <p:nvSpPr>
          <p:cNvPr id="14" name="Text 11"/>
          <p:cNvSpPr/>
          <p:nvPr/>
        </p:nvSpPr>
        <p:spPr>
          <a:xfrm>
            <a:off x="793790" y="6308646"/>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E0D6DE"/>
                </a:solidFill>
                <a:latin typeface="Anton" pitchFamily="34" charset="0"/>
                <a:ea typeface="Anton" pitchFamily="34" charset="-122"/>
                <a:cs typeface="Anton" pitchFamily="34" charset="-120"/>
              </a:rPr>
              <a:t>Model Training</a:t>
            </a:r>
            <a:endParaRPr lang="en-US" sz="1850" dirty="0"/>
          </a:p>
        </p:txBody>
      </p:sp>
      <p:sp>
        <p:nvSpPr>
          <p:cNvPr id="15" name="Text 12"/>
          <p:cNvSpPr/>
          <p:nvPr/>
        </p:nvSpPr>
        <p:spPr>
          <a:xfrm>
            <a:off x="793790" y="6725483"/>
            <a:ext cx="6424970" cy="616744"/>
          </a:xfrm>
          <a:prstGeom prst="rect">
            <a:avLst/>
          </a:prstGeom>
          <a:noFill/>
          <a:ln/>
        </p:spPr>
        <p:txBody>
          <a:bodyPr wrap="square" lIns="0" tIns="0" rIns="0" bIns="0" rtlCol="0" anchor="t"/>
          <a:lstStyle/>
          <a:p>
            <a:pPr marL="0" indent="0" algn="l">
              <a:lnSpc>
                <a:spcPts val="2400"/>
              </a:lnSpc>
              <a:buNone/>
            </a:pPr>
            <a:r>
              <a:rPr lang="en-US" sz="1500" dirty="0">
                <a:solidFill>
                  <a:srgbClr val="E0D6DE"/>
                </a:solidFill>
                <a:latin typeface="Fira Sans" pitchFamily="34" charset="0"/>
                <a:ea typeface="Fira Sans" pitchFamily="34" charset="-122"/>
                <a:cs typeface="Fira Sans" pitchFamily="34" charset="-120"/>
              </a:rPr>
              <a:t>Multiple Linear Regression, Stepwise Regression, and Regression Tree models were trained on the training subset</a:t>
            </a:r>
            <a:endParaRPr lang="en-US" sz="1500" dirty="0"/>
          </a:p>
        </p:txBody>
      </p:sp>
      <p:sp>
        <p:nvSpPr>
          <p:cNvPr id="16" name="Text 13"/>
          <p:cNvSpPr/>
          <p:nvPr/>
        </p:nvSpPr>
        <p:spPr>
          <a:xfrm>
            <a:off x="7411522" y="5861923"/>
            <a:ext cx="192762" cy="240983"/>
          </a:xfrm>
          <a:prstGeom prst="rect">
            <a:avLst/>
          </a:prstGeom>
          <a:noFill/>
          <a:ln/>
        </p:spPr>
        <p:txBody>
          <a:bodyPr wrap="none" lIns="0" tIns="0" rIns="0" bIns="0" rtlCol="0" anchor="t"/>
          <a:lstStyle/>
          <a:p>
            <a:pPr marL="0" indent="0" algn="l">
              <a:lnSpc>
                <a:spcPts val="2400"/>
              </a:lnSpc>
              <a:buNone/>
            </a:pPr>
            <a:r>
              <a:rPr lang="en-US" sz="1500" dirty="0">
                <a:solidFill>
                  <a:srgbClr val="E0D6DE"/>
                </a:solidFill>
                <a:latin typeface="Anton Light" pitchFamily="34" charset="0"/>
                <a:ea typeface="Anton Light" pitchFamily="34" charset="-122"/>
                <a:cs typeface="Anton Light" pitchFamily="34" charset="-120"/>
              </a:rPr>
              <a:t>04</a:t>
            </a:r>
            <a:endParaRPr lang="en-US" sz="1500" dirty="0"/>
          </a:p>
        </p:txBody>
      </p:sp>
      <p:sp>
        <p:nvSpPr>
          <p:cNvPr id="17" name="Shape 14"/>
          <p:cNvSpPr/>
          <p:nvPr/>
        </p:nvSpPr>
        <p:spPr>
          <a:xfrm>
            <a:off x="7411522" y="6166604"/>
            <a:ext cx="6425089" cy="22860"/>
          </a:xfrm>
          <a:prstGeom prst="rect">
            <a:avLst/>
          </a:prstGeom>
          <a:solidFill>
            <a:srgbClr val="FA95AE"/>
          </a:solidFill>
          <a:ln/>
        </p:spPr>
        <p:txBody>
          <a:bodyPr/>
          <a:lstStyle/>
          <a:p>
            <a:endParaRPr lang="en-US"/>
          </a:p>
        </p:txBody>
      </p:sp>
      <p:sp>
        <p:nvSpPr>
          <p:cNvPr id="18" name="Text 15"/>
          <p:cNvSpPr/>
          <p:nvPr/>
        </p:nvSpPr>
        <p:spPr>
          <a:xfrm>
            <a:off x="7411522" y="6308646"/>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E0D6DE"/>
                </a:solidFill>
                <a:latin typeface="Anton" pitchFamily="34" charset="0"/>
                <a:ea typeface="Anton" pitchFamily="34" charset="-122"/>
                <a:cs typeface="Anton" pitchFamily="34" charset="-120"/>
              </a:rPr>
              <a:t>Validation</a:t>
            </a:r>
            <a:endParaRPr lang="en-US" sz="1850" dirty="0"/>
          </a:p>
        </p:txBody>
      </p:sp>
      <p:sp>
        <p:nvSpPr>
          <p:cNvPr id="19" name="Text 16"/>
          <p:cNvSpPr/>
          <p:nvPr/>
        </p:nvSpPr>
        <p:spPr>
          <a:xfrm>
            <a:off x="7411522" y="6725483"/>
            <a:ext cx="6425089" cy="616744"/>
          </a:xfrm>
          <a:prstGeom prst="rect">
            <a:avLst/>
          </a:prstGeom>
          <a:noFill/>
          <a:ln/>
        </p:spPr>
        <p:txBody>
          <a:bodyPr wrap="square" lIns="0" tIns="0" rIns="0" bIns="0" rtlCol="0" anchor="t"/>
          <a:lstStyle/>
          <a:p>
            <a:pPr marL="0" indent="0" algn="l">
              <a:lnSpc>
                <a:spcPts val="2400"/>
              </a:lnSpc>
              <a:buNone/>
            </a:pPr>
            <a:r>
              <a:rPr lang="en-US" sz="1500" dirty="0">
                <a:solidFill>
                  <a:srgbClr val="E0D6DE"/>
                </a:solidFill>
                <a:latin typeface="Fira Sans" pitchFamily="34" charset="0"/>
                <a:ea typeface="Fira Sans" pitchFamily="34" charset="-122"/>
                <a:cs typeface="Fira Sans" pitchFamily="34" charset="-120"/>
              </a:rPr>
              <a:t>All models were used to generate predictions for the validation data to assess generalization performance</a:t>
            </a:r>
            <a:endParaRPr lang="en-US" sz="1500" dirty="0"/>
          </a:p>
        </p:txBody>
      </p:sp>
      <p:sp>
        <p:nvSpPr>
          <p:cNvPr id="20" name="Rectangle 19">
            <a:extLst>
              <a:ext uri="{FF2B5EF4-FFF2-40B4-BE49-F238E27FC236}">
                <a16:creationId xmlns:a16="http://schemas.microsoft.com/office/drawing/2014/main" id="{2E83C4D2-25D2-C845-16F1-3F2D292AE2BF}"/>
              </a:ext>
            </a:extLst>
          </p:cNvPr>
          <p:cNvSpPr/>
          <p:nvPr/>
        </p:nvSpPr>
        <p:spPr>
          <a:xfrm>
            <a:off x="12832773" y="7772400"/>
            <a:ext cx="1797627" cy="362903"/>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325439" y="159032"/>
            <a:ext cx="7296864" cy="708779"/>
          </a:xfrm>
          <a:prstGeom prst="rect">
            <a:avLst/>
          </a:prstGeom>
          <a:noFill/>
          <a:ln/>
        </p:spPr>
        <p:txBody>
          <a:bodyPr wrap="none" lIns="0" tIns="0" rIns="0" bIns="0" rtlCol="0" anchor="t"/>
          <a:lstStyle/>
          <a:p>
            <a:pPr marL="0" indent="0" algn="l">
              <a:lnSpc>
                <a:spcPts val="5550"/>
              </a:lnSpc>
              <a:buNone/>
            </a:pPr>
            <a:r>
              <a:rPr lang="en-US" sz="4450" dirty="0">
                <a:solidFill>
                  <a:srgbClr val="FA95AF"/>
                </a:solidFill>
                <a:latin typeface="Anton" pitchFamily="34" charset="0"/>
                <a:ea typeface="Anton" pitchFamily="34" charset="-122"/>
                <a:cs typeface="Anton" pitchFamily="34" charset="-120"/>
              </a:rPr>
              <a:t>Model Performance Comparison</a:t>
            </a:r>
            <a:endParaRPr lang="en-US" sz="4450" dirty="0"/>
          </a:p>
        </p:txBody>
      </p:sp>
      <p:sp>
        <p:nvSpPr>
          <p:cNvPr id="4" name="Text 1"/>
          <p:cNvSpPr/>
          <p:nvPr/>
        </p:nvSpPr>
        <p:spPr>
          <a:xfrm>
            <a:off x="793789" y="1089958"/>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RMSE comparison for three models on training and validation datasets, assessing accuracy and generalization.</a:t>
            </a:r>
            <a:endParaRPr lang="en-US" sz="1750" dirty="0"/>
          </a:p>
        </p:txBody>
      </p:sp>
      <p:sp>
        <p:nvSpPr>
          <p:cNvPr id="6" name="Rectangle 5">
            <a:extLst>
              <a:ext uri="{FF2B5EF4-FFF2-40B4-BE49-F238E27FC236}">
                <a16:creationId xmlns:a16="http://schemas.microsoft.com/office/drawing/2014/main" id="{AB40AF9E-0C59-A5CA-9DE5-18A27C08B5A3}"/>
              </a:ext>
            </a:extLst>
          </p:cNvPr>
          <p:cNvSpPr/>
          <p:nvPr/>
        </p:nvSpPr>
        <p:spPr>
          <a:xfrm>
            <a:off x="12832773" y="7772400"/>
            <a:ext cx="1797627" cy="362903"/>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hart 4">
            <a:extLst>
              <a:ext uri="{FF2B5EF4-FFF2-40B4-BE49-F238E27FC236}">
                <a16:creationId xmlns:a16="http://schemas.microsoft.com/office/drawing/2014/main" id="{8F66E3BB-1EC0-5C4A-6B07-AEDE60BB8B2A}"/>
              </a:ext>
            </a:extLst>
          </p:cNvPr>
          <p:cNvGraphicFramePr/>
          <p:nvPr>
            <p:extLst>
              <p:ext uri="{D42A27DB-BD31-4B8C-83A1-F6EECF244321}">
                <p14:modId xmlns:p14="http://schemas.microsoft.com/office/powerpoint/2010/main" val="1325179817"/>
              </p:ext>
            </p:extLst>
          </p:nvPr>
        </p:nvGraphicFramePr>
        <p:xfrm>
          <a:off x="2304585" y="1610732"/>
          <a:ext cx="9753600" cy="65024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65810"/>
            <a:ext cx="7119580" cy="602456"/>
          </a:xfrm>
          <a:prstGeom prst="rect">
            <a:avLst/>
          </a:prstGeom>
          <a:noFill/>
          <a:ln/>
        </p:spPr>
        <p:txBody>
          <a:bodyPr wrap="none" lIns="0" tIns="0" rIns="0" bIns="0" rtlCol="0" anchor="t"/>
          <a:lstStyle/>
          <a:p>
            <a:pPr marL="0" indent="0" algn="l">
              <a:lnSpc>
                <a:spcPts val="4700"/>
              </a:lnSpc>
              <a:buNone/>
            </a:pPr>
            <a:r>
              <a:rPr lang="en-US" sz="3750" dirty="0">
                <a:solidFill>
                  <a:srgbClr val="FA95AF"/>
                </a:solidFill>
                <a:latin typeface="Anton" pitchFamily="34" charset="0"/>
                <a:ea typeface="Anton" pitchFamily="34" charset="-122"/>
                <a:cs typeface="Anton" pitchFamily="34" charset="-120"/>
              </a:rPr>
              <a:t>Why Multiple Linear Regression Wins</a:t>
            </a:r>
            <a:endParaRPr lang="en-US" sz="3750" dirty="0"/>
          </a:p>
        </p:txBody>
      </p:sp>
      <p:sp>
        <p:nvSpPr>
          <p:cNvPr id="4" name="Shape 1"/>
          <p:cNvSpPr/>
          <p:nvPr/>
        </p:nvSpPr>
        <p:spPr>
          <a:xfrm>
            <a:off x="6280190" y="1657469"/>
            <a:ext cx="3681770" cy="2389942"/>
          </a:xfrm>
          <a:prstGeom prst="roundRect">
            <a:avLst>
              <a:gd name="adj" fmla="val 4591"/>
            </a:avLst>
          </a:prstGeom>
          <a:solidFill>
            <a:srgbClr val="1F1F1F"/>
          </a:solidFill>
          <a:ln w="22860">
            <a:solidFill>
              <a:srgbClr val="575757"/>
            </a:solidFill>
            <a:prstDash val="solid"/>
          </a:ln>
        </p:spPr>
        <p:txBody>
          <a:bodyPr/>
          <a:lstStyle/>
          <a:p>
            <a:endParaRPr lang="en-US"/>
          </a:p>
        </p:txBody>
      </p:sp>
      <p:sp>
        <p:nvSpPr>
          <p:cNvPr id="5" name="Shape 2"/>
          <p:cNvSpPr/>
          <p:nvPr/>
        </p:nvSpPr>
        <p:spPr>
          <a:xfrm>
            <a:off x="6257330" y="1657469"/>
            <a:ext cx="91440" cy="2389942"/>
          </a:xfrm>
          <a:prstGeom prst="roundRect">
            <a:avLst>
              <a:gd name="adj" fmla="val 31628"/>
            </a:avLst>
          </a:prstGeom>
          <a:solidFill>
            <a:srgbClr val="FA95AE"/>
          </a:solidFill>
          <a:ln/>
        </p:spPr>
        <p:txBody>
          <a:bodyPr/>
          <a:lstStyle/>
          <a:p>
            <a:endParaRPr lang="en-US"/>
          </a:p>
        </p:txBody>
      </p:sp>
      <p:sp>
        <p:nvSpPr>
          <p:cNvPr id="6" name="Text 3"/>
          <p:cNvSpPr/>
          <p:nvPr/>
        </p:nvSpPr>
        <p:spPr>
          <a:xfrm>
            <a:off x="6564392" y="1873091"/>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E0D6DE"/>
                </a:solidFill>
                <a:latin typeface="Anton" pitchFamily="34" charset="0"/>
                <a:ea typeface="Anton" pitchFamily="34" charset="-122"/>
                <a:cs typeface="Anton" pitchFamily="34" charset="-120"/>
              </a:rPr>
              <a:t>Lowest RMSE</a:t>
            </a:r>
            <a:endParaRPr lang="en-US" sz="1850" dirty="0"/>
          </a:p>
        </p:txBody>
      </p:sp>
      <p:sp>
        <p:nvSpPr>
          <p:cNvPr id="7" name="Text 4"/>
          <p:cNvSpPr/>
          <p:nvPr/>
        </p:nvSpPr>
        <p:spPr>
          <a:xfrm>
            <a:off x="6564392" y="2289929"/>
            <a:ext cx="3181945" cy="1541859"/>
          </a:xfrm>
          <a:prstGeom prst="rect">
            <a:avLst/>
          </a:prstGeom>
          <a:noFill/>
          <a:ln/>
        </p:spPr>
        <p:txBody>
          <a:bodyPr wrap="square" lIns="0" tIns="0" rIns="0" bIns="0" rtlCol="0" anchor="t"/>
          <a:lstStyle/>
          <a:p>
            <a:pPr marL="0" indent="0" algn="l">
              <a:lnSpc>
                <a:spcPts val="2400"/>
              </a:lnSpc>
              <a:buNone/>
            </a:pPr>
            <a:r>
              <a:rPr lang="en-US" sz="1500" dirty="0">
                <a:solidFill>
                  <a:srgbClr val="E0D6DE"/>
                </a:solidFill>
                <a:latin typeface="Fira Sans" pitchFamily="34" charset="0"/>
                <a:ea typeface="Fira Sans" pitchFamily="34" charset="-122"/>
                <a:cs typeface="Fira Sans" pitchFamily="34" charset="-120"/>
              </a:rPr>
              <a:t>Multiple Linear Regression delivers the lowest and most stable RMSE across both training and validation sets, demonstrating superior predictive accuracy</a:t>
            </a:r>
            <a:endParaRPr lang="en-US" sz="1500" dirty="0"/>
          </a:p>
        </p:txBody>
      </p:sp>
      <p:sp>
        <p:nvSpPr>
          <p:cNvPr id="8" name="Shape 5"/>
          <p:cNvSpPr/>
          <p:nvPr/>
        </p:nvSpPr>
        <p:spPr>
          <a:xfrm>
            <a:off x="10154722" y="1657469"/>
            <a:ext cx="3681889" cy="2389942"/>
          </a:xfrm>
          <a:prstGeom prst="roundRect">
            <a:avLst>
              <a:gd name="adj" fmla="val 4591"/>
            </a:avLst>
          </a:prstGeom>
          <a:solidFill>
            <a:srgbClr val="1F1F1F"/>
          </a:solidFill>
          <a:ln w="22860">
            <a:solidFill>
              <a:srgbClr val="575757"/>
            </a:solidFill>
            <a:prstDash val="solid"/>
          </a:ln>
        </p:spPr>
        <p:txBody>
          <a:bodyPr/>
          <a:lstStyle/>
          <a:p>
            <a:endParaRPr lang="en-US"/>
          </a:p>
        </p:txBody>
      </p:sp>
      <p:sp>
        <p:nvSpPr>
          <p:cNvPr id="9" name="Shape 6"/>
          <p:cNvSpPr/>
          <p:nvPr/>
        </p:nvSpPr>
        <p:spPr>
          <a:xfrm>
            <a:off x="10131862" y="1657469"/>
            <a:ext cx="91440" cy="2389942"/>
          </a:xfrm>
          <a:prstGeom prst="roundRect">
            <a:avLst>
              <a:gd name="adj" fmla="val 31628"/>
            </a:avLst>
          </a:prstGeom>
          <a:solidFill>
            <a:srgbClr val="FA95AE"/>
          </a:solidFill>
          <a:ln/>
        </p:spPr>
        <p:txBody>
          <a:bodyPr/>
          <a:lstStyle/>
          <a:p>
            <a:endParaRPr lang="en-US"/>
          </a:p>
        </p:txBody>
      </p:sp>
      <p:sp>
        <p:nvSpPr>
          <p:cNvPr id="10" name="Text 7"/>
          <p:cNvSpPr/>
          <p:nvPr/>
        </p:nvSpPr>
        <p:spPr>
          <a:xfrm>
            <a:off x="10438924" y="1873091"/>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E0D6DE"/>
                </a:solidFill>
                <a:latin typeface="Anton" pitchFamily="34" charset="0"/>
                <a:ea typeface="Anton" pitchFamily="34" charset="-122"/>
                <a:cs typeface="Anton" pitchFamily="34" charset="-120"/>
              </a:rPr>
              <a:t>Strong Generalization</a:t>
            </a:r>
            <a:endParaRPr lang="en-US" sz="1850" dirty="0"/>
          </a:p>
        </p:txBody>
      </p:sp>
      <p:sp>
        <p:nvSpPr>
          <p:cNvPr id="11" name="Text 8"/>
          <p:cNvSpPr/>
          <p:nvPr/>
        </p:nvSpPr>
        <p:spPr>
          <a:xfrm>
            <a:off x="10438924" y="2289929"/>
            <a:ext cx="3182064" cy="1233487"/>
          </a:xfrm>
          <a:prstGeom prst="rect">
            <a:avLst/>
          </a:prstGeom>
          <a:noFill/>
          <a:ln/>
        </p:spPr>
        <p:txBody>
          <a:bodyPr wrap="square" lIns="0" tIns="0" rIns="0" bIns="0" rtlCol="0" anchor="t"/>
          <a:lstStyle/>
          <a:p>
            <a:pPr marL="0" indent="0" algn="l">
              <a:lnSpc>
                <a:spcPts val="2400"/>
              </a:lnSpc>
              <a:buNone/>
            </a:pPr>
            <a:r>
              <a:rPr lang="en-US" sz="1500" dirty="0">
                <a:solidFill>
                  <a:srgbClr val="E0D6DE"/>
                </a:solidFill>
                <a:latin typeface="Fira Sans" pitchFamily="34" charset="0"/>
                <a:ea typeface="Fira Sans" pitchFamily="34" charset="-122"/>
                <a:cs typeface="Fira Sans" pitchFamily="34" charset="-120"/>
              </a:rPr>
              <a:t>The model's consistency reflects balanced performance that avoids overfitting while still capturing key relationships in the dataset</a:t>
            </a:r>
            <a:endParaRPr lang="en-US" sz="1500" dirty="0"/>
          </a:p>
        </p:txBody>
      </p:sp>
      <p:sp>
        <p:nvSpPr>
          <p:cNvPr id="12" name="Shape 9"/>
          <p:cNvSpPr/>
          <p:nvPr/>
        </p:nvSpPr>
        <p:spPr>
          <a:xfrm>
            <a:off x="6280190" y="4240173"/>
            <a:ext cx="3681770" cy="2389942"/>
          </a:xfrm>
          <a:prstGeom prst="roundRect">
            <a:avLst>
              <a:gd name="adj" fmla="val 4591"/>
            </a:avLst>
          </a:prstGeom>
          <a:solidFill>
            <a:srgbClr val="1F1F1F"/>
          </a:solidFill>
          <a:ln w="22860">
            <a:solidFill>
              <a:srgbClr val="575757"/>
            </a:solidFill>
            <a:prstDash val="solid"/>
          </a:ln>
        </p:spPr>
        <p:txBody>
          <a:bodyPr/>
          <a:lstStyle/>
          <a:p>
            <a:endParaRPr lang="en-US"/>
          </a:p>
        </p:txBody>
      </p:sp>
      <p:sp>
        <p:nvSpPr>
          <p:cNvPr id="13" name="Shape 10"/>
          <p:cNvSpPr/>
          <p:nvPr/>
        </p:nvSpPr>
        <p:spPr>
          <a:xfrm>
            <a:off x="6257330" y="4240173"/>
            <a:ext cx="91440" cy="2389942"/>
          </a:xfrm>
          <a:prstGeom prst="roundRect">
            <a:avLst>
              <a:gd name="adj" fmla="val 31628"/>
            </a:avLst>
          </a:prstGeom>
          <a:solidFill>
            <a:srgbClr val="FA95AE"/>
          </a:solidFill>
          <a:ln/>
        </p:spPr>
        <p:txBody>
          <a:bodyPr/>
          <a:lstStyle/>
          <a:p>
            <a:endParaRPr lang="en-US"/>
          </a:p>
        </p:txBody>
      </p:sp>
      <p:sp>
        <p:nvSpPr>
          <p:cNvPr id="14" name="Text 11"/>
          <p:cNvSpPr/>
          <p:nvPr/>
        </p:nvSpPr>
        <p:spPr>
          <a:xfrm>
            <a:off x="6564392" y="4455795"/>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E0D6DE"/>
                </a:solidFill>
                <a:latin typeface="Anton" pitchFamily="34" charset="0"/>
                <a:ea typeface="Anton" pitchFamily="34" charset="-122"/>
                <a:cs typeface="Anton" pitchFamily="34" charset="-120"/>
              </a:rPr>
              <a:t>Optimal Simplicity</a:t>
            </a:r>
            <a:endParaRPr lang="en-US" sz="1850" dirty="0"/>
          </a:p>
        </p:txBody>
      </p:sp>
      <p:sp>
        <p:nvSpPr>
          <p:cNvPr id="15" name="Text 12"/>
          <p:cNvSpPr/>
          <p:nvPr/>
        </p:nvSpPr>
        <p:spPr>
          <a:xfrm>
            <a:off x="6564392" y="4872633"/>
            <a:ext cx="3181945" cy="1541859"/>
          </a:xfrm>
          <a:prstGeom prst="rect">
            <a:avLst/>
          </a:prstGeom>
          <a:noFill/>
          <a:ln/>
        </p:spPr>
        <p:txBody>
          <a:bodyPr wrap="square" lIns="0" tIns="0" rIns="0" bIns="0" rtlCol="0" anchor="t"/>
          <a:lstStyle/>
          <a:p>
            <a:pPr marL="0" indent="0" algn="l">
              <a:lnSpc>
                <a:spcPts val="2400"/>
              </a:lnSpc>
              <a:buNone/>
            </a:pPr>
            <a:r>
              <a:rPr lang="en-US" sz="1500" dirty="0">
                <a:solidFill>
                  <a:srgbClr val="E0D6DE"/>
                </a:solidFill>
                <a:latin typeface="Fira Sans" pitchFamily="34" charset="0"/>
                <a:ea typeface="Fira Sans" pitchFamily="34" charset="-122"/>
                <a:cs typeface="Fira Sans" pitchFamily="34" charset="-120"/>
              </a:rPr>
              <a:t>MLR provides strong accuracy without adding unnecessary complexity, making it the most dependable and interpretable choice among evaluated methods</a:t>
            </a:r>
            <a:endParaRPr lang="en-US" sz="1500" dirty="0"/>
          </a:p>
        </p:txBody>
      </p:sp>
      <p:sp>
        <p:nvSpPr>
          <p:cNvPr id="16" name="Text 13"/>
          <p:cNvSpPr/>
          <p:nvPr/>
        </p:nvSpPr>
        <p:spPr>
          <a:xfrm>
            <a:off x="6280190" y="6846927"/>
            <a:ext cx="7556421" cy="616744"/>
          </a:xfrm>
          <a:prstGeom prst="rect">
            <a:avLst/>
          </a:prstGeom>
          <a:noFill/>
          <a:ln/>
        </p:spPr>
        <p:txBody>
          <a:bodyPr wrap="square" lIns="0" tIns="0" rIns="0" bIns="0" rtlCol="0" anchor="t"/>
          <a:lstStyle/>
          <a:p>
            <a:pPr marL="0" indent="0" algn="l">
              <a:lnSpc>
                <a:spcPts val="2400"/>
              </a:lnSpc>
              <a:buNone/>
            </a:pPr>
            <a:r>
              <a:rPr lang="en-US" sz="1500" dirty="0">
                <a:solidFill>
                  <a:srgbClr val="E0D6DE"/>
                </a:solidFill>
                <a:latin typeface="Fira Sans" pitchFamily="34" charset="0"/>
                <a:ea typeface="Fira Sans" pitchFamily="34" charset="-122"/>
                <a:cs typeface="Fira Sans" pitchFamily="34" charset="-120"/>
              </a:rPr>
              <a:t>Overall, Multiple Linear Regression emerged as the optimal model for identifying undervalued investment opportunities in the San Francisco real estate market.</a:t>
            </a:r>
            <a:endParaRPr lang="en-US" sz="1500" dirty="0"/>
          </a:p>
        </p:txBody>
      </p:sp>
      <p:sp>
        <p:nvSpPr>
          <p:cNvPr id="17" name="Rectangle 16">
            <a:extLst>
              <a:ext uri="{FF2B5EF4-FFF2-40B4-BE49-F238E27FC236}">
                <a16:creationId xmlns:a16="http://schemas.microsoft.com/office/drawing/2014/main" id="{0308C75B-4036-46B0-4886-5EB24A3251EE}"/>
              </a:ext>
            </a:extLst>
          </p:cNvPr>
          <p:cNvSpPr/>
          <p:nvPr/>
        </p:nvSpPr>
        <p:spPr>
          <a:xfrm>
            <a:off x="12832773" y="7772400"/>
            <a:ext cx="1797627" cy="362903"/>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58</TotalTime>
  <Words>848</Words>
  <Application>Microsoft Office PowerPoint</Application>
  <PresentationFormat>Custom</PresentationFormat>
  <Paragraphs>158</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Anton Light</vt:lpstr>
      <vt:lpstr>Fira Sans</vt:lpstr>
      <vt:lpstr>Arial</vt:lpstr>
      <vt:lpstr>Anton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KARTHIK S NAIR</dc:creator>
  <cp:lastModifiedBy>Mallela, Naresh Kumar</cp:lastModifiedBy>
  <cp:revision>8</cp:revision>
  <dcterms:created xsi:type="dcterms:W3CDTF">2025-12-02T01:57:32Z</dcterms:created>
  <dcterms:modified xsi:type="dcterms:W3CDTF">2025-12-14T17:18:15Z</dcterms:modified>
</cp:coreProperties>
</file>